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2"/>
  </p:notesMasterIdLst>
  <p:sldIdLst>
    <p:sldId id="256" r:id="rId2"/>
    <p:sldId id="261" r:id="rId3"/>
    <p:sldId id="262" r:id="rId4"/>
    <p:sldId id="295" r:id="rId5"/>
    <p:sldId id="266" r:id="rId6"/>
    <p:sldId id="268" r:id="rId7"/>
    <p:sldId id="299" r:id="rId8"/>
    <p:sldId id="300" r:id="rId9"/>
    <p:sldId id="267" r:id="rId10"/>
    <p:sldId id="269" r:id="rId11"/>
    <p:sldId id="289" r:id="rId12"/>
    <p:sldId id="290" r:id="rId13"/>
    <p:sldId id="291" r:id="rId14"/>
    <p:sldId id="292" r:id="rId15"/>
    <p:sldId id="293" r:id="rId16"/>
    <p:sldId id="294" r:id="rId17"/>
    <p:sldId id="270" r:id="rId18"/>
    <p:sldId id="297" r:id="rId19"/>
    <p:sldId id="310" r:id="rId20"/>
    <p:sldId id="298" r:id="rId21"/>
    <p:sldId id="368" r:id="rId22"/>
    <p:sldId id="314" r:id="rId23"/>
    <p:sldId id="367" r:id="rId24"/>
    <p:sldId id="315" r:id="rId25"/>
    <p:sldId id="350" r:id="rId26"/>
    <p:sldId id="258" r:id="rId27"/>
    <p:sldId id="318" r:id="rId28"/>
    <p:sldId id="346" r:id="rId29"/>
    <p:sldId id="348" r:id="rId30"/>
    <p:sldId id="347" r:id="rId31"/>
    <p:sldId id="320" r:id="rId32"/>
    <p:sldId id="372" r:id="rId33"/>
    <p:sldId id="263" r:id="rId34"/>
    <p:sldId id="351" r:id="rId35"/>
    <p:sldId id="322" r:id="rId36"/>
    <p:sldId id="352" r:id="rId37"/>
    <p:sldId id="356" r:id="rId38"/>
    <p:sldId id="357" r:id="rId39"/>
    <p:sldId id="353" r:id="rId40"/>
    <p:sldId id="271" r:id="rId41"/>
    <p:sldId id="273" r:id="rId42"/>
    <p:sldId id="274" r:id="rId43"/>
    <p:sldId id="275" r:id="rId44"/>
    <p:sldId id="282" r:id="rId45"/>
    <p:sldId id="343" r:id="rId46"/>
    <p:sldId id="375" r:id="rId47"/>
    <p:sldId id="373" r:id="rId48"/>
    <p:sldId id="374" r:id="rId49"/>
    <p:sldId id="344" r:id="rId50"/>
    <p:sldId id="342" r:id="rId51"/>
    <p:sldId id="341" r:id="rId52"/>
    <p:sldId id="276" r:id="rId53"/>
    <p:sldId id="308" r:id="rId54"/>
    <p:sldId id="327" r:id="rId55"/>
    <p:sldId id="301" r:id="rId56"/>
    <p:sldId id="309" r:id="rId57"/>
    <p:sldId id="324" r:id="rId58"/>
    <p:sldId id="325" r:id="rId59"/>
    <p:sldId id="326" r:id="rId60"/>
    <p:sldId id="328" r:id="rId61"/>
    <p:sldId id="329" r:id="rId62"/>
    <p:sldId id="330" r:id="rId63"/>
    <p:sldId id="331" r:id="rId64"/>
    <p:sldId id="332" r:id="rId65"/>
    <p:sldId id="333" r:id="rId66"/>
    <p:sldId id="334" r:id="rId67"/>
    <p:sldId id="335" r:id="rId68"/>
    <p:sldId id="337" r:id="rId69"/>
    <p:sldId id="277" r:id="rId70"/>
    <p:sldId id="288" r:id="rId71"/>
    <p:sldId id="278" r:id="rId72"/>
    <p:sldId id="338" r:id="rId73"/>
    <p:sldId id="339" r:id="rId74"/>
    <p:sldId id="280" r:id="rId75"/>
    <p:sldId id="283" r:id="rId76"/>
    <p:sldId id="285" r:id="rId77"/>
    <p:sldId id="284" r:id="rId78"/>
    <p:sldId id="336" r:id="rId79"/>
    <p:sldId id="287" r:id="rId80"/>
    <p:sldId id="370" r:id="rId8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9FC82B-8D35-4518-984E-BA2B7BAB2B49}" v="3" dt="2026-04-16T07:10:20.6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microsoft.com/office/2015/10/relationships/revisionInfo" Target="revisionInfo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A5BEB-3A56-4264-96DA-BFC27BBF1488}" type="datetimeFigureOut">
              <a:rPr lang="de-DE" smtClean="0"/>
              <a:t>21.04.2026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22CA6-FA59-435B-8858-E4FDDA1E2CE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4562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22CA6-FA59-435B-8858-E4FDDA1E2CE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3495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9C000-3D8B-CF8D-21E5-A5A143A41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7CED60F-A91D-6045-CFD0-456B9E4FAA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CDF284B-6393-D22C-6A1C-B101AC4504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3BCBCBC-44E5-1216-2AB1-45C9658D8A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22CA6-FA59-435B-8858-E4FDDA1E2CE3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1257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5BF64-F175-7745-C6FA-8385D2A2A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CB7A9C5-B3DD-8E39-68D1-B20CCDBE47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D01CFCC-B5D4-CF84-1A23-AE69750890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61DD7C7-6190-9F60-58D1-2FE35786D9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22CA6-FA59-435B-8858-E4FDDA1E2CE3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45061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2ABDD-7B57-C65E-0756-358609E0E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6ADCCBB-604A-3D29-8CDD-168AEFB2DC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99E4BC0-C43A-A519-B71F-1CD27FDAD9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FED1916-BBD2-44CB-E69B-6426A0A158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22CA6-FA59-435B-8858-E4FDDA1E2CE3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6632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9A21D-6056-5AA7-0F87-C0384036A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182D66D-CFCB-63CB-DBD4-DC38AC2E82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72E4A72-4AF6-B94C-AAF0-B78EEAE597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A92019A-9AF6-7AFA-BFBD-DCAF6915CC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22CA6-FA59-435B-8858-E4FDDA1E2CE3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08728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52236-DAAB-4A2D-11A9-7F53857EF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192A47F-9F92-FDEE-1E6A-3C8ADF7D3B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6E7C090-5386-05A5-87F6-20F3879603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B8FFE1E-8118-0A6A-D0AB-39E612CBB1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22CA6-FA59-435B-8858-E4FDDA1E2CE3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12975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71826-7DE7-30AA-4AB7-F35EE6EBE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4082D6B-F9E6-B3E5-AE60-B1CAE7CAA8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3A5E7B1-5C7B-0A1F-5CA3-8AC0A979C3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DD9CB3C-92A1-484A-B11E-AEFD6DA3EF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622CA6-FA59-435B-8858-E4FDDA1E2CE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199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B2245-4122-26D6-3E13-D9BD77D35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320E16D-3731-70A0-743F-278BD81AE3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E86500C-29B0-49A0-FFDA-CE02506E04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432C58C-9CF4-BB2D-E986-1576586E50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622CA6-FA59-435B-8858-E4FDDA1E2CE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4881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23011-98AF-E32A-CDEA-9B9FB9A08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5E969FE-AB85-839B-DC46-15680A5820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73E5A96-A697-DCD7-0376-0E0FEB37B2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955F4F1-C3CD-010F-CE04-D5547E66AF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622CA6-FA59-435B-8858-E4FDDA1E2CE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1541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F3B33-0D0B-F9BB-728C-E3C6190D9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4D865E8-4625-9A41-F94D-26EF3DB139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0C6BEFC-D19C-3194-46DD-A1F560EED4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D7AD4E2-CE61-BB11-3EDB-980B636FEB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622CA6-FA59-435B-8858-E4FDDA1E2CE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6617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85FB1-71A2-BBC4-4A01-8B3B093A6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0B1200B-12B6-D596-E004-8743C57096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B474D66-D600-9C4E-2A0F-2ABE5F3EAE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22B2940-F1FC-2FDA-066B-D06D93A766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622CA6-FA59-435B-8858-E4FDDA1E2CE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468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22CA6-FA59-435B-8858-E4FDDA1E2CE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4774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E308A-9AE3-250A-FDD3-F79E9D603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AE0A5C6-EBD9-0A09-982C-7DEFF70044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A726AE6-6D08-6A39-9540-E822F09072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BBC1409-480C-9465-E655-2854F12D05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622CA6-FA59-435B-8858-E4FDDA1E2CE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0808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F656B-4794-40A5-A405-5C0AEB266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208C60B-7352-ED81-8C7B-4CBD620AD3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D1128D8-23FF-6D81-008A-EA330F3B16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0C4504-FA42-5BAA-5DAF-DDDCC1158F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622CA6-FA59-435B-8858-E4FDDA1E2CE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22CA6-FA59-435B-8858-E4FDDA1E2CE3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3669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22CA6-FA59-435B-8858-E4FDDA1E2CE3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7244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1564B-4272-54AA-9E3F-36A7C81B6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6DB265D-300C-BC53-8C64-4DE43575B7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ECE29DB-937F-9832-C75F-D01CEF53BD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0AC854C-1155-4EED-B3A8-E16D1CA8D7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22CA6-FA59-435B-8858-E4FDDA1E2CE3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6365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EEDFD-F1FA-83A5-1CDE-72C3A120F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45C73FE-AABF-D14B-C96C-D90DC5589B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ACBC750-C4B5-5404-9C6E-CE3088D40C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9FB5108-DAFE-706F-4EBF-3B1EA3FDFD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22CA6-FA59-435B-8858-E4FDDA1E2CE3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0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4BCAC-FACB-3E6C-F18D-3576A43CA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7D7272A-2BBF-8B8A-5743-BD8055AB2D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51114D1-A8CE-F6D8-A8FB-74A59FBBFF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54F48AF-EC5F-59F2-C679-E8C32C8B05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22CA6-FA59-435B-8858-E4FDDA1E2CE3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1319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E2112-7F07-9D7C-8D7F-047AD60C5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DE70C9E-660C-146B-32DA-124F7BB78B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DF367A4-C56A-F3C4-7C60-FC6D61DBEE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DA1AE83-0E75-5EE9-2E55-448CEB5CAA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22CA6-FA59-435B-8858-E4FDDA1E2CE3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3678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AC9A3-0C9B-C033-9950-18FE3989C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D37C175-EC37-87B7-540C-E1E8CE0EC5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61B20D9-B92B-AEF7-4F41-2FB12643EE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09BD913-A0A2-9C2B-C02F-C405F17069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22CA6-FA59-435B-8858-E4FDDA1E2CE3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60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18.04.2026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Jahreshauptversammlung 2026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3553C-B482-409F-A06D-121308CE2E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5985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18.04.2026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Jahreshauptversammlung 2026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3553C-B482-409F-A06D-121308CE2E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9625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18.04.2026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Jahreshauptversammlung 2026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3553C-B482-409F-A06D-121308CE2E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9379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18.04.2026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Jahreshauptversammlung 2026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3553C-B482-409F-A06D-121308CE2E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8119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18.04.2026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Jahreshauptversammlung 2026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3553C-B482-409F-A06D-121308CE2E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4768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18.04.2026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Jahreshauptversammlung 2026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3553C-B482-409F-A06D-121308CE2E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3081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18.04.2026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Jahreshauptversammlung 2026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3553C-B482-409F-A06D-121308CE2E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3353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18.04.2026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Jahreshauptversammlung 2026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3553C-B482-409F-A06D-121308CE2E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8446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18.04.2026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Jahreshauptversammlung 2026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3553C-B482-409F-A06D-121308CE2E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1835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18.04.2026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Jahreshauptversammlung 2026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3553C-B482-409F-A06D-121308CE2E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5376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18.04.2026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Jahreshauptversammlung 2026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3553C-B482-409F-A06D-121308CE2E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451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ange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68688" cy="64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 Formatvorlagen des Textmasters bearbeiten</a:t>
            </a:r>
          </a:p>
          <a:p>
            <a:pPr lvl="1"/>
            <a:r>
              <a:rPr lang="de-DE" dirty="0"/>
              <a:t> Zweite Ebene</a:t>
            </a:r>
          </a:p>
          <a:p>
            <a:pPr lvl="2"/>
            <a:r>
              <a:rPr lang="de-DE" dirty="0"/>
              <a:t> 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041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18.04.2026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281735" y="6356348"/>
            <a:ext cx="2660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Jahreshauptversammlung 2026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340422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3553C-B482-409F-A06D-121308CE2E05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7EF74C4-5CD5-4A09-A971-74F22241EC1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619358" y="228848"/>
            <a:ext cx="1475803" cy="144145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612CA08-4D7C-4BA1-997C-10A94E0A340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835676" y="6327524"/>
            <a:ext cx="2243583" cy="41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18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Verdana" panose="020B0604030504040204" pitchFamily="34" charset="0"/>
        <a:buChar char="»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5400" dirty="0"/>
              <a:t>Jahreshauptversammlung</a:t>
            </a:r>
            <a:br>
              <a:rPr lang="de-DE" sz="5400" dirty="0"/>
            </a:br>
            <a:endParaRPr lang="de-DE" sz="54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sz="2800" dirty="0"/>
              <a:t>18.04.2026</a:t>
            </a:r>
          </a:p>
          <a:p>
            <a:r>
              <a:rPr lang="de-DE" sz="2800" dirty="0"/>
              <a:t>Kellerhaus Oberalfingen</a:t>
            </a:r>
          </a:p>
        </p:txBody>
      </p:sp>
    </p:spTree>
    <p:extLst>
      <p:ext uri="{BB962C8B-B14F-4D97-AF65-F5344CB8AC3E}">
        <p14:creationId xmlns:p14="http://schemas.microsoft.com/office/powerpoint/2010/main" val="1087322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C1C46-8CF4-3B4E-670B-A9C20CE81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F770A7D-C53E-86AD-2CD7-A30A4150B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5 </a:t>
            </a:r>
            <a:r>
              <a:rPr lang="de-DE" sz="2700" dirty="0"/>
              <a:t>Ehrungen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06B8FA8-B20A-68F8-EF1A-2CE85BA5B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46816" cy="4351338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sz="3200" dirty="0"/>
          </a:p>
          <a:p>
            <a:pPr marL="0" indent="0">
              <a:buNone/>
            </a:pPr>
            <a:endParaRPr lang="de-DE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444E65D-D06D-11E1-97BC-BD1D3FCF9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Jahreshauptversammlung 2026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C6A0BA7-2277-60C5-A0F6-F12193127DF5}"/>
              </a:ext>
            </a:extLst>
          </p:cNvPr>
          <p:cNvSpPr txBox="1"/>
          <p:nvPr/>
        </p:nvSpPr>
        <p:spPr>
          <a:xfrm>
            <a:off x="879298" y="1478698"/>
            <a:ext cx="9939390" cy="472437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endParaRPr lang="de-DE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</a:rPr>
              <a:t>25-jähriges Jubiläum:</a:t>
            </a:r>
          </a:p>
          <a:p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- Blank, Josef</a:t>
            </a:r>
          </a:p>
          <a:p>
            <a:pPr>
              <a:spcAft>
                <a:spcPts val="600"/>
              </a:spcAft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- Burghausen, Werner</a:t>
            </a:r>
          </a:p>
          <a:p>
            <a:pPr>
              <a:spcAft>
                <a:spcPts val="600"/>
              </a:spcAft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- Dittmer, Helmut</a:t>
            </a:r>
          </a:p>
          <a:p>
            <a:pPr>
              <a:spcAft>
                <a:spcPts val="600"/>
              </a:spcAft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- Grandy, Bernd</a:t>
            </a:r>
          </a:p>
          <a:p>
            <a:pPr>
              <a:spcAft>
                <a:spcPts val="600"/>
              </a:spcAft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- Kieninger, Joachim</a:t>
            </a:r>
          </a:p>
          <a:p>
            <a:pPr>
              <a:spcAft>
                <a:spcPts val="600"/>
              </a:spcAft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- Mayer, Wolfgang</a:t>
            </a:r>
          </a:p>
          <a:p>
            <a:pPr>
              <a:spcAft>
                <a:spcPts val="600"/>
              </a:spcAft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- Pratschke, Holger</a:t>
            </a:r>
          </a:p>
          <a:p>
            <a:pPr>
              <a:spcAft>
                <a:spcPts val="600"/>
              </a:spcAft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- Staudenmaier, Alexander</a:t>
            </a:r>
          </a:p>
          <a:p>
            <a:pPr>
              <a:spcAft>
                <a:spcPts val="600"/>
              </a:spcAft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- Winter, Edgar</a:t>
            </a:r>
          </a:p>
          <a:p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7003F95-31FD-F54A-CB90-0EA4E6B65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3868659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7D426-A5F7-9555-6933-E79FED439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B581946-1E59-4283-18BF-4DB590494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5 </a:t>
            </a:r>
            <a:r>
              <a:rPr lang="de-DE" sz="2700" dirty="0"/>
              <a:t>Ehrungen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1EAA868-B95A-31DE-D75B-4CB233B8D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46816" cy="2638496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sz="3200" dirty="0"/>
          </a:p>
          <a:p>
            <a:pPr marL="0" indent="0">
              <a:buNone/>
            </a:pPr>
            <a:endParaRPr lang="de-DE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11288BF-A2C0-6EB3-2FA9-518C999EB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Jahreshauptversammlung 2026</a:t>
            </a: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4F02667-00DF-8543-C19D-AF0D7DD32AB1}"/>
              </a:ext>
            </a:extLst>
          </p:cNvPr>
          <p:cNvSpPr txBox="1"/>
          <p:nvPr/>
        </p:nvSpPr>
        <p:spPr>
          <a:xfrm>
            <a:off x="838200" y="1463286"/>
            <a:ext cx="391959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</a:rPr>
              <a:t>40-jähriges Jubiläum:</a:t>
            </a:r>
          </a:p>
          <a:p>
            <a:endParaRPr lang="de-D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- Gruber, Hans</a:t>
            </a:r>
          </a:p>
          <a:p>
            <a:pPr>
              <a:spcBef>
                <a:spcPts val="600"/>
              </a:spcBef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- Miehlich, Paul</a:t>
            </a:r>
          </a:p>
          <a:p>
            <a:pPr>
              <a:spcBef>
                <a:spcPts val="600"/>
              </a:spcBef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- Schmidtke, Arno</a:t>
            </a:r>
          </a:p>
          <a:p>
            <a:pPr>
              <a:spcBef>
                <a:spcPts val="600"/>
              </a:spcBef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- Wachter, Jürgen</a:t>
            </a:r>
          </a:p>
          <a:p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FBD58CE-44E1-059C-14C3-6801C502F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2999020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69E2C-ACB1-78D4-D1CF-C85A8AAB4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AAF2A09-B56E-39D6-3951-5579D56D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5 </a:t>
            </a:r>
            <a:r>
              <a:rPr lang="de-DE" sz="2700" dirty="0"/>
              <a:t>Ehrungen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C298942-5992-B842-D070-68CCEE965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46816" cy="2638496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sz="3200" dirty="0"/>
          </a:p>
          <a:p>
            <a:pPr marL="0" indent="0">
              <a:buNone/>
            </a:pPr>
            <a:endParaRPr lang="de-DE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FF39083-0721-67E7-559F-BDCAEC292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Jahreshauptversammlung 2026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29B439B-90C7-93E6-FF7A-FE7A874687A7}"/>
              </a:ext>
            </a:extLst>
          </p:cNvPr>
          <p:cNvSpPr txBox="1"/>
          <p:nvPr/>
        </p:nvSpPr>
        <p:spPr>
          <a:xfrm>
            <a:off x="838200" y="1463286"/>
            <a:ext cx="391959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</a:rPr>
              <a:t>50-jähriges Jubiläum:</a:t>
            </a:r>
          </a:p>
          <a:p>
            <a:endParaRPr lang="de-D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- Reeb, Franz</a:t>
            </a:r>
          </a:p>
          <a:p>
            <a:pPr>
              <a:spcBef>
                <a:spcPts val="600"/>
              </a:spcBef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- Schurrer, Anton</a:t>
            </a:r>
          </a:p>
          <a:p>
            <a:pPr>
              <a:spcBef>
                <a:spcPts val="600"/>
              </a:spcBef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- Wich, Walter</a:t>
            </a:r>
          </a:p>
          <a:p>
            <a:pPr>
              <a:spcBef>
                <a:spcPts val="600"/>
              </a:spcBef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- Wittlinger, Max</a:t>
            </a:r>
          </a:p>
          <a:p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268370B-C277-5FF9-54DF-E3FD1A2AC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3305406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0611F-1EEE-2F21-F2D9-C7DFBDB6C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EAC5ADE-5517-E745-9752-E51D07704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5 </a:t>
            </a:r>
            <a:r>
              <a:rPr lang="de-DE" sz="2700" dirty="0"/>
              <a:t>Ehrungen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45ABE0E-C841-731D-133B-67F6E2579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46816" cy="2638496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sz="3200" dirty="0"/>
          </a:p>
          <a:p>
            <a:pPr marL="0" indent="0">
              <a:buNone/>
            </a:pPr>
            <a:endParaRPr lang="de-DE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74FBB76-9039-524D-A7BC-5C935B07C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Jahreshauptversammlung 2026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71668DB-1EE3-1ED1-A39C-CFE890A047C9}"/>
              </a:ext>
            </a:extLst>
          </p:cNvPr>
          <p:cNvSpPr txBox="1"/>
          <p:nvPr/>
        </p:nvSpPr>
        <p:spPr>
          <a:xfrm>
            <a:off x="838200" y="1463286"/>
            <a:ext cx="3919591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</a:rPr>
              <a:t>60-jähriges Jubiläum:</a:t>
            </a:r>
          </a:p>
          <a:p>
            <a:endParaRPr lang="de-D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- Deis-Pfleiderer, Elsbeth</a:t>
            </a:r>
          </a:p>
          <a:p>
            <a:pPr>
              <a:spcBef>
                <a:spcPts val="600"/>
              </a:spcBef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- Graf von Schwerin, Max</a:t>
            </a:r>
          </a:p>
          <a:p>
            <a:pPr>
              <a:spcBef>
                <a:spcPts val="600"/>
              </a:spcBef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- Vaas, Siegfried</a:t>
            </a:r>
          </a:p>
          <a:p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3E3F10D-01B3-4F70-0BF5-22D598FB4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1191041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A22CB-EC70-D196-1C66-498036DC7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E3C738F-F794-2940-C06B-C1DE0EF0A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5 </a:t>
            </a:r>
            <a:r>
              <a:rPr lang="de-DE" sz="2700" dirty="0"/>
              <a:t>Ehrungen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2970C95-FDA8-C63D-7421-54AB2E2A9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46816" cy="2638496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sz="3200" dirty="0"/>
          </a:p>
          <a:p>
            <a:pPr marL="0" indent="0">
              <a:buNone/>
            </a:pPr>
            <a:endParaRPr lang="de-DE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B3070F7-0DC3-6820-5D56-E8C9DAC8F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Jahreshauptversammlung 2026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10CF37C-B00C-AF0A-B318-7B9C57C3B3D6}"/>
              </a:ext>
            </a:extLst>
          </p:cNvPr>
          <p:cNvSpPr txBox="1"/>
          <p:nvPr/>
        </p:nvSpPr>
        <p:spPr>
          <a:xfrm>
            <a:off x="838200" y="1463286"/>
            <a:ext cx="3919591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</a:rPr>
              <a:t>Bronzene Verdienstnadel:</a:t>
            </a:r>
          </a:p>
          <a:p>
            <a:endParaRPr lang="de-D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Bolsinger, Silke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Gaugler, Gerhard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Köttel, Jürgen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Walter, Paul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endParaRPr lang="de-D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EC4072D-917A-637A-300B-31AB099F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3096392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79AEA-7951-1439-C2F1-955844CAB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01106F3-43A3-4042-D1BF-33D947E79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5 </a:t>
            </a:r>
            <a:r>
              <a:rPr lang="de-DE" sz="2700" dirty="0"/>
              <a:t>Ehrungen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8AD85BA-8A9E-4BF3-E218-DB2C621AC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46816" cy="2638496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sz="3200" dirty="0"/>
          </a:p>
          <a:p>
            <a:pPr marL="0" indent="0">
              <a:buNone/>
            </a:pPr>
            <a:endParaRPr lang="de-DE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AC5760A-D9C7-B839-5641-302F98483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Jahreshauptversammlung 2026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0D45E72-E5C0-10E1-791E-E4DFB5CDA27D}"/>
              </a:ext>
            </a:extLst>
          </p:cNvPr>
          <p:cNvSpPr txBox="1"/>
          <p:nvPr/>
        </p:nvSpPr>
        <p:spPr>
          <a:xfrm>
            <a:off x="838200" y="1463286"/>
            <a:ext cx="391959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</a:rPr>
              <a:t>Silberne Verdienstnadel:</a:t>
            </a:r>
          </a:p>
          <a:p>
            <a:endParaRPr lang="de-D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Rothbart, Karl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endParaRPr lang="de-D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639F637-9192-D023-D7DB-57BE66D26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1048822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8B15D-3A4B-FC37-2F16-C96581EB1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A198262-E2FC-03D4-648E-D4429947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5 </a:t>
            </a:r>
            <a:r>
              <a:rPr lang="de-DE" sz="2700" dirty="0"/>
              <a:t>Ehrungen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6AA73F6-D056-6ED8-6CBF-40B3E36AE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46816" cy="2638496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sz="3200" dirty="0"/>
          </a:p>
          <a:p>
            <a:pPr marL="0" indent="0">
              <a:buNone/>
            </a:pPr>
            <a:endParaRPr lang="de-DE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50F95CF-FD63-7F4D-4444-4BC8EC948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Jahreshauptversammlung 2026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9FF0B81-A752-EAC3-FC48-7700A9A29838}"/>
              </a:ext>
            </a:extLst>
          </p:cNvPr>
          <p:cNvSpPr txBox="1"/>
          <p:nvPr/>
        </p:nvSpPr>
        <p:spPr>
          <a:xfrm>
            <a:off x="838200" y="1463286"/>
            <a:ext cx="63434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</a:rPr>
              <a:t>Bläser-Ehrennadel in Gold für 30 Jahre:</a:t>
            </a:r>
          </a:p>
          <a:p>
            <a:endParaRPr lang="de-D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Neumann, Klaus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endParaRPr lang="de-D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FF99723-03FE-7851-92C7-2B063EAC9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4039128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6B142-C2E1-6D83-E110-639BE1FDA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1B27159-E492-D685-D7DD-29911CEEF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6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088B6BF-9895-5AE6-9A2F-523762B2E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3200" dirty="0"/>
              <a:t>Berichte der Vorstandsmitglieder und Obleute</a:t>
            </a:r>
          </a:p>
          <a:p>
            <a:pPr marL="0" indent="0">
              <a:buNone/>
            </a:pPr>
            <a:endParaRPr lang="de-DE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DE233EC-62AD-13BA-C825-23CF381D3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F724AEF-AAD5-B224-B8D0-5AEFE9765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2791492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D30E5-FF2B-F514-569D-DBC4CCB75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FD5F3FC-455B-7498-6A14-3A37081E1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6.1</a:t>
            </a:r>
            <a:endParaRPr lang="de-DE" sz="27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DED8470-B02A-784A-3F5C-3776E04DD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234F2BC-734C-09A3-527D-6AF480C28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18.04.2026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FF6E92B0-6653-F116-6287-13952FEF1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3200" dirty="0"/>
              <a:t>Bericht des Kreisjägermeisters</a:t>
            </a:r>
          </a:p>
        </p:txBody>
      </p:sp>
    </p:spTree>
    <p:extLst>
      <p:ext uri="{BB962C8B-B14F-4D97-AF65-F5344CB8AC3E}">
        <p14:creationId xmlns:p14="http://schemas.microsoft.com/office/powerpoint/2010/main" val="3419591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A6A3C-8420-290A-EA73-98B8A0C97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7BD9FEC-1388-B2B2-7717-B8E90EE6A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6.1 </a:t>
            </a:r>
            <a:r>
              <a:rPr lang="de-DE" sz="2700" dirty="0"/>
              <a:t>Bericht des Kreisjägermeisters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85F3FE2-8D5B-F494-68DE-57C87F8F0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4AA936B-98FC-CC1A-47AB-D891F5F53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18.04.2026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1031E376-0A6E-C0F8-53FF-EC1A5A52E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49"/>
            <a:ext cx="12192000" cy="6869449"/>
          </a:xfrm>
        </p:spPr>
      </p:pic>
    </p:spTree>
    <p:extLst>
      <p:ext uri="{BB962C8B-B14F-4D97-AF65-F5344CB8AC3E}">
        <p14:creationId xmlns:p14="http://schemas.microsoft.com/office/powerpoint/2010/main" val="199079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B94E7-2793-2D0B-6ED4-8999D060E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EC3F9EC-D27A-F9E9-7805-BC9094991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1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4FE2C47-28AF-027A-C20C-0B4154FC2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3200" dirty="0"/>
              <a:t>Begrüßung durch den Kreisjägermeister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881EF45-D4F5-C692-F2B8-90754302B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28CFD8C-D916-9065-F6B9-DAC74B153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19288985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C1420-C868-B13D-B2D4-8AA05DC20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AE03FE8-188E-BCDD-D8F4-8CDE3F0F4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6.2</a:t>
            </a:r>
            <a:endParaRPr lang="de-DE" sz="27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544BBEC-A58A-2481-27DC-277E70B22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3CFE8E5-9548-BC2A-580A-E00A11183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18.04.2026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5CE6FDF-EA5B-1C1E-890E-0E2AA33D3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DE" sz="3200" dirty="0"/>
          </a:p>
          <a:p>
            <a:pPr marL="0" indent="0">
              <a:buNone/>
            </a:pPr>
            <a:endParaRPr lang="de-DE" sz="3200" dirty="0"/>
          </a:p>
          <a:p>
            <a:pPr marL="0" indent="0">
              <a:buNone/>
            </a:pPr>
            <a:r>
              <a:rPr lang="de-DE" sz="3200" dirty="0"/>
              <a:t>Kurzbericht des Stellv. Kreisjägermeisters</a:t>
            </a:r>
          </a:p>
        </p:txBody>
      </p:sp>
    </p:spTree>
    <p:extLst>
      <p:ext uri="{BB962C8B-B14F-4D97-AF65-F5344CB8AC3E}">
        <p14:creationId xmlns:p14="http://schemas.microsoft.com/office/powerpoint/2010/main" val="27770799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339F1-A63B-C6B1-9820-AD5FB04FA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4CE232B-B3BE-7875-7CAE-263C7FE6E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6.3</a:t>
            </a:r>
            <a:endParaRPr lang="de-DE" sz="27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7E3DD97-485D-4550-EF97-B20BF74DC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A8C7FE6-C7E8-9D46-E88D-53843648C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18.04.2026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59BF498-85B6-27B2-350A-283BE18C6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DE" sz="3200" dirty="0"/>
          </a:p>
          <a:p>
            <a:pPr marL="0" indent="0">
              <a:buNone/>
            </a:pPr>
            <a:endParaRPr lang="de-DE" sz="3200" dirty="0"/>
          </a:p>
          <a:p>
            <a:pPr marL="0" indent="0">
              <a:buNone/>
            </a:pPr>
            <a:r>
              <a:rPr lang="de-DE" sz="3200" dirty="0"/>
              <a:t>Kurzbericht der Schriftführerin</a:t>
            </a:r>
          </a:p>
        </p:txBody>
      </p:sp>
    </p:spTree>
    <p:extLst>
      <p:ext uri="{BB962C8B-B14F-4D97-AF65-F5344CB8AC3E}">
        <p14:creationId xmlns:p14="http://schemas.microsoft.com/office/powerpoint/2010/main" val="30748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78237-37E0-9D0D-CC74-E50156A71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54AF67A-81B2-A194-4C91-0F27048AB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6.3 </a:t>
            </a:r>
            <a:r>
              <a:rPr lang="de-DE" sz="2700" dirty="0"/>
              <a:t>Kurzbericht der Schriftführerin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4164B6F-611D-F9D4-B5C9-2622D3700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EF051E3-0D65-5E33-F5F6-43C1436FF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18.04.2026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C6DDFB5-9230-ABA9-7352-5543E97802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700" dirty="0"/>
              <a:t>Vergangene </a:t>
            </a:r>
            <a:r>
              <a:rPr lang="de-DE" sz="2700"/>
              <a:t>Termine:</a:t>
            </a:r>
          </a:p>
          <a:p>
            <a:pPr marL="0" indent="0">
              <a:buNone/>
            </a:pPr>
            <a:endParaRPr lang="de-DE" sz="2700" dirty="0"/>
          </a:p>
          <a:p>
            <a:r>
              <a:rPr lang="de-DE" sz="2700" dirty="0"/>
              <a:t>Letzte Hauptversammlung: 29.04.25</a:t>
            </a:r>
          </a:p>
          <a:p>
            <a:r>
              <a:rPr lang="de-DE" sz="2700" dirty="0"/>
              <a:t>Übergabe des Amtes: 12.05.25</a:t>
            </a:r>
          </a:p>
          <a:p>
            <a:r>
              <a:rPr lang="de-DE" sz="2700" dirty="0"/>
              <a:t>Klausurtagung: 07.06.25</a:t>
            </a:r>
          </a:p>
          <a:p>
            <a:endParaRPr lang="de-DE" dirty="0"/>
          </a:p>
          <a:p>
            <a:r>
              <a:rPr lang="de-DE" sz="2700" dirty="0"/>
              <a:t>Ausschusssitzungen: </a:t>
            </a:r>
            <a:r>
              <a:rPr lang="de-DE" sz="1800" dirty="0"/>
              <a:t>12.05.25, 08.07.25, 29.09.25, 10.12.25, 09.02.26</a:t>
            </a:r>
          </a:p>
          <a:p>
            <a:r>
              <a:rPr lang="de-DE" sz="2700" dirty="0"/>
              <a:t>Vorstandssitzungen: </a:t>
            </a:r>
            <a:r>
              <a:rPr lang="de-DE" sz="1800" dirty="0"/>
              <a:t>22.07.25, 18.10.25, 20.02.26</a:t>
            </a:r>
          </a:p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287257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F519F-AD7E-17CB-173B-E71CF6706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E7F91AD-07DF-E646-4489-682A033DE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6.3 </a:t>
            </a:r>
            <a:r>
              <a:rPr lang="de-DE" sz="2700" dirty="0"/>
              <a:t>Kurzbericht der Schriftführerin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87B0921-D3AB-1933-A372-A7FBCB04C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A12AC25-9AB8-43A2-847A-808C62B23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18.04.2026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38C9790-FFC5-0841-2067-CD462A73E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7559"/>
            <a:ext cx="9826375" cy="476720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de-DE" sz="8000" dirty="0"/>
              <a:t>Mitgliederzahlen der Jägervereinigung:</a:t>
            </a:r>
          </a:p>
          <a:p>
            <a:pPr marL="0" indent="0">
              <a:buNone/>
            </a:pPr>
            <a:r>
              <a:rPr lang="de-DE" sz="8000" dirty="0"/>
              <a:t>Gesamt: </a:t>
            </a:r>
            <a:r>
              <a:rPr lang="de-DE" sz="8000" b="1" dirty="0"/>
              <a:t>801 Mitglieder </a:t>
            </a:r>
          </a:p>
          <a:p>
            <a:pPr marL="0" indent="0">
              <a:buNone/>
            </a:pPr>
            <a:r>
              <a:rPr lang="de-DE" sz="8000"/>
              <a:t>Mitgliederzahlen </a:t>
            </a:r>
            <a:r>
              <a:rPr lang="de-DE" sz="8000" dirty="0"/>
              <a:t>der Hegeringe:</a:t>
            </a:r>
          </a:p>
          <a:p>
            <a:r>
              <a:rPr lang="de-DE" sz="8000" dirty="0"/>
              <a:t>HR Aalen: </a:t>
            </a:r>
            <a:r>
              <a:rPr lang="de-DE" sz="8000" b="1" dirty="0"/>
              <a:t>354</a:t>
            </a:r>
            <a:r>
              <a:rPr lang="de-DE" sz="8000" dirty="0"/>
              <a:t> (+40)</a:t>
            </a:r>
          </a:p>
          <a:p>
            <a:r>
              <a:rPr lang="de-DE" sz="8000" dirty="0"/>
              <a:t>HR Bopfingen: </a:t>
            </a:r>
            <a:r>
              <a:rPr lang="de-DE" sz="8000" b="1" dirty="0"/>
              <a:t>202</a:t>
            </a:r>
            <a:r>
              <a:rPr lang="de-DE" sz="8000" dirty="0"/>
              <a:t> (+2)</a:t>
            </a:r>
          </a:p>
          <a:p>
            <a:r>
              <a:rPr lang="de-DE" sz="8000" dirty="0"/>
              <a:t>HR Ellwangen: </a:t>
            </a:r>
            <a:r>
              <a:rPr lang="de-DE" sz="8000" b="1" dirty="0"/>
              <a:t>239</a:t>
            </a:r>
            <a:r>
              <a:rPr lang="de-DE" sz="8000" dirty="0"/>
              <a:t> (+13)</a:t>
            </a:r>
          </a:p>
          <a:p>
            <a:pPr marL="0" indent="0">
              <a:buNone/>
            </a:pPr>
            <a:r>
              <a:rPr lang="de-DE" sz="8000" dirty="0"/>
              <a:t>Mitgliedsarten:</a:t>
            </a:r>
          </a:p>
          <a:p>
            <a:r>
              <a:rPr lang="de-DE" sz="8000" dirty="0"/>
              <a:t>771 Erstmitgliedschaften</a:t>
            </a:r>
          </a:p>
          <a:p>
            <a:r>
              <a:rPr lang="de-DE" sz="8000" dirty="0"/>
              <a:t>20 Zweitmitgliedschaften</a:t>
            </a:r>
          </a:p>
          <a:p>
            <a:r>
              <a:rPr lang="de-DE" sz="8000" dirty="0"/>
              <a:t>10 Fördermitglieder</a:t>
            </a:r>
          </a:p>
          <a:p>
            <a:pPr marL="0" indent="0">
              <a:buNone/>
            </a:pPr>
            <a:r>
              <a:rPr lang="de-DE" sz="8000" dirty="0"/>
              <a:t>Veränderungen seit der letzten Hauptversammlung:</a:t>
            </a:r>
          </a:p>
          <a:p>
            <a:pPr marL="0" indent="0">
              <a:buNone/>
            </a:pPr>
            <a:r>
              <a:rPr lang="de-DE" sz="8000" dirty="0"/>
              <a:t>+ 55 neue Mitglieder aufgenommen</a:t>
            </a:r>
          </a:p>
          <a:p>
            <a:pPr marL="0" indent="0">
              <a:buNone/>
            </a:pPr>
            <a:r>
              <a:rPr lang="de-DE" sz="8000" dirty="0"/>
              <a:t>- 9 sind verstorben</a:t>
            </a:r>
          </a:p>
          <a:p>
            <a:pPr marL="0" indent="0">
              <a:buNone/>
            </a:pPr>
            <a:r>
              <a:rPr lang="de-DE" sz="8000" dirty="0"/>
              <a:t>- 19 sind ausgetreten</a:t>
            </a:r>
          </a:p>
          <a:p>
            <a:pPr marL="0" indent="0">
              <a:buNone/>
            </a:pPr>
            <a:endParaRPr lang="de-DE" sz="7200" dirty="0"/>
          </a:p>
          <a:p>
            <a:pPr marL="0" indent="0">
              <a:buNone/>
            </a:pP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6207049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7757D-0599-ACC8-B0DA-31AB99DAC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08C366A-270E-241F-A003-30944A4B3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6.4 	</a:t>
            </a:r>
            <a:endParaRPr lang="de-DE" sz="27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0B83E82-0298-5DD6-E8D0-565A5ED60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373955B-397F-DD7B-2303-0C4CCEEFF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18.04.2026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4553AEE-DD25-BC42-2102-E54CB6F4E3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3200" dirty="0"/>
              <a:t>Kurzbericht der Obfrau für Presse und Internet</a:t>
            </a:r>
          </a:p>
        </p:txBody>
      </p:sp>
    </p:spTree>
    <p:extLst>
      <p:ext uri="{BB962C8B-B14F-4D97-AF65-F5344CB8AC3E}">
        <p14:creationId xmlns:p14="http://schemas.microsoft.com/office/powerpoint/2010/main" val="42295040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D1E79-A4D8-EB71-C171-2EFEC1B59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5CCA93-5316-3A7D-192E-6512BAB92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4800" dirty="0"/>
              <a:t>2019 - 2026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0E00053-DBA7-B1A2-7F8D-C08FF408B1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890" y="3667505"/>
            <a:ext cx="3600410" cy="240068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AEAF16A-1228-B844-3E8E-CE67FF9283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15270"/>
            <a:ext cx="2177670" cy="326650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F22FCC1-246B-2715-2DA8-4473A6DD3B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445" y="1422033"/>
            <a:ext cx="4010005" cy="225324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5915CA8-FC9D-6A20-E49A-1B5B503C13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422033"/>
            <a:ext cx="4418175" cy="248488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2BE657A-9361-44E5-CCD5-1F7A8A81AB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176" y="3851059"/>
            <a:ext cx="3341604" cy="222885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8A00C39-71DA-5BD5-E97B-CA9D65B91A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65" y="4352925"/>
            <a:ext cx="3343275" cy="222885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02C3891-89D4-37B0-3226-3E18EE434C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094" y="2038941"/>
            <a:ext cx="2279579" cy="151971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F0986A47-E1C6-E5D5-B808-6C01329BBC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17" y="1795551"/>
            <a:ext cx="2371883" cy="151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6178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ACE03FE-99C0-4BC4-A207-4A9447F90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07" y="428624"/>
            <a:ext cx="8875017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297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EC716-5F5F-B04B-59C8-77325F911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EA8D481-C5E6-D958-7EED-F4DCDDE36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6.5 	</a:t>
            </a:r>
            <a:r>
              <a:rPr lang="de-DE" sz="2700" dirty="0"/>
              <a:t>Kurzbericht des Obmanns </a:t>
            </a:r>
            <a:br>
              <a:rPr lang="de-DE" sz="2700" dirty="0"/>
            </a:br>
            <a:r>
              <a:rPr lang="de-DE" sz="2700" dirty="0"/>
              <a:t>			für das Schießwesen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6E214FC-21BB-C43A-0039-AABB790E8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F748720-A058-2CB1-2428-F4F6AA332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18.04.2026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F7C2D45B-FA8D-07C9-FF46-289CDC6AF1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866389"/>
            <a:ext cx="4844954" cy="363371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E575D8A-8503-7027-DFE4-A374D7D7E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8845" y="1866389"/>
            <a:ext cx="4844955" cy="363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827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233E7-9A44-54B5-11D5-993F779AB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D4C86CC-44C5-1874-55AB-699F4C652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6.5 	</a:t>
            </a:r>
            <a:r>
              <a:rPr lang="de-DE" sz="2700" dirty="0"/>
              <a:t>Kurzbericht des Obmanns </a:t>
            </a:r>
            <a:br>
              <a:rPr lang="de-DE" sz="2700" dirty="0"/>
            </a:br>
            <a:r>
              <a:rPr lang="de-DE" sz="2700" dirty="0"/>
              <a:t>			für das Schießwesen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4E3549B-3760-EF1F-A39F-338B6ACEF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2BA7663-4118-2B86-6F18-913512913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18.04.2026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77146C3-80D9-E053-9DA8-CDAA5E435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e-DE" sz="7200" dirty="0"/>
              <a:t>Rückblick über durchgeführten Schießen und Weiterbildungen im Jahr 2025:</a:t>
            </a:r>
          </a:p>
          <a:p>
            <a:pPr>
              <a:lnSpc>
                <a:spcPct val="120000"/>
              </a:lnSpc>
            </a:pPr>
            <a:r>
              <a:rPr lang="de-DE" sz="7200" dirty="0"/>
              <a:t>4 Termine für Langwaffenschießen (statisch)</a:t>
            </a:r>
          </a:p>
          <a:p>
            <a:pPr>
              <a:lnSpc>
                <a:spcPct val="120000"/>
              </a:lnSpc>
            </a:pPr>
            <a:r>
              <a:rPr lang="de-DE" sz="7200" dirty="0"/>
              <a:t>3 Termine für die Einweisung von Schießstandaufsichten (jagdlich)</a:t>
            </a:r>
          </a:p>
          <a:p>
            <a:pPr>
              <a:lnSpc>
                <a:spcPct val="120000"/>
              </a:lnSpc>
            </a:pPr>
            <a:r>
              <a:rPr lang="de-DE" sz="7200" dirty="0"/>
              <a:t>1 Termin für die Sachkunde zur Schießstandaufsicht gem. DSB (sportlich)</a:t>
            </a:r>
          </a:p>
          <a:p>
            <a:pPr>
              <a:lnSpc>
                <a:spcPct val="120000"/>
              </a:lnSpc>
            </a:pPr>
            <a:r>
              <a:rPr lang="de-DE" sz="7200" dirty="0"/>
              <a:t>1 Termine Kurzwaffenschießen (Basis)</a:t>
            </a:r>
          </a:p>
          <a:p>
            <a:pPr>
              <a:lnSpc>
                <a:spcPct val="120000"/>
              </a:lnSpc>
            </a:pPr>
            <a:r>
              <a:rPr lang="de-DE" sz="7200" dirty="0"/>
              <a:t>2 Termine Kurzwaffenschießen (jagdlich)</a:t>
            </a:r>
          </a:p>
          <a:p>
            <a:pPr>
              <a:lnSpc>
                <a:spcPct val="120000"/>
              </a:lnSpc>
            </a:pPr>
            <a:r>
              <a:rPr lang="de-DE" sz="7200" dirty="0"/>
              <a:t>3 Termine Schießnachweis Flinte</a:t>
            </a:r>
          </a:p>
          <a:p>
            <a:pPr>
              <a:lnSpc>
                <a:spcPct val="120000"/>
              </a:lnSpc>
            </a:pPr>
            <a:r>
              <a:rPr lang="de-DE" sz="7200" dirty="0"/>
              <a:t>Ganzjährig konnte die Keilernadel bei der KJV Heidenheim abgelegt werden</a:t>
            </a:r>
          </a:p>
          <a:p>
            <a:pPr>
              <a:lnSpc>
                <a:spcPct val="120000"/>
              </a:lnSpc>
            </a:pPr>
            <a:r>
              <a:rPr lang="de-DE" sz="7200" dirty="0"/>
              <a:t>Für das laufende Jagdjahr ist eine vergleichbare Anzahl an Vorhaben vorgesehen</a:t>
            </a:r>
          </a:p>
          <a:p>
            <a:pPr>
              <a:lnSpc>
                <a:spcPct val="120000"/>
              </a:lnSpc>
            </a:pPr>
            <a:r>
              <a:rPr lang="de-DE" sz="7200" dirty="0"/>
              <a:t>Ergänzt wird das Jahresprogramm mit einer Weiterbildung zum Thema "Ab- und Rückprallverhalten“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00524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FCEAF-207B-4883-1885-EF9854187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51BDF57-372C-C25D-4443-1A30F198B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TOP 6.6 	</a:t>
            </a:r>
            <a:r>
              <a:rPr lang="de-DE" sz="2700"/>
              <a:t>Kurzbericht der Obfrau für das</a:t>
            </a:r>
            <a:br>
              <a:rPr lang="de-DE" sz="2700"/>
            </a:br>
            <a:r>
              <a:rPr lang="de-DE" sz="2700"/>
              <a:t>			Jagdgebrauchshundewesen</a:t>
            </a:r>
            <a:endParaRPr lang="de-DE" sz="27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CB95275-8815-D82B-6C22-CBD0633F0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5C0F3A6-A2BB-A290-C68B-C493C123D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18.04.2026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C30205D-A8E9-4FB2-4096-B61B732D4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423" y="2127339"/>
            <a:ext cx="4785214" cy="327034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424E136-5E95-8622-32CC-24986B390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4530" y="3856158"/>
            <a:ext cx="2569209" cy="154152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0D2EE8D-1549-AECC-957D-1B7228DC6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4531" y="2127339"/>
            <a:ext cx="2569210" cy="1541526"/>
          </a:xfrm>
          <a:prstGeom prst="rect">
            <a:avLst/>
          </a:prstGeom>
        </p:spPr>
      </p:pic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B11EBBC4-B8EE-88F1-6C93-47D2364A1F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1364" y="2127340"/>
            <a:ext cx="4360460" cy="327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19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7FCEC-DFDC-8B07-B5F9-CEBBC4C5F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362C9E7-F10A-FED1-0503-71B5316F9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2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70F1BA8-C5EC-5C51-A264-FA04CA2545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3200" dirty="0"/>
              <a:t>Feststellung der fristgemäßen Einberufung und der Beschlussfähigkeit</a:t>
            </a:r>
          </a:p>
          <a:p>
            <a:pPr marL="0" indent="0">
              <a:buNone/>
            </a:pPr>
            <a:endParaRPr lang="de-DE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BC59763-463B-08CE-3554-417471DB6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A2CC6FF-7CF8-4E87-86FE-D5DC01EE8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18262186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C7410-29B9-2F21-6197-52C69EF22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F45F43E-18F9-77ED-3D79-3D79FC904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6.6 	</a:t>
            </a:r>
            <a:r>
              <a:rPr lang="de-DE" sz="2700" dirty="0"/>
              <a:t>Kurzbericht der Obfrau für das</a:t>
            </a:r>
            <a:br>
              <a:rPr lang="de-DE" sz="2700" dirty="0"/>
            </a:br>
            <a:r>
              <a:rPr lang="de-DE" sz="2700" dirty="0"/>
              <a:t>			Jagdgebrauchshundewesen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4EAF266-D351-B6DC-860E-F8B48418B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B2394D8-DC41-C6D7-494C-CFF14C7EA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18.04.2026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481C462-55C7-7F24-1693-D44C90FD5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Rückblick 2025: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Welpen-&amp; Junghundekurs​</a:t>
            </a:r>
          </a:p>
          <a:p>
            <a:r>
              <a:rPr lang="de-DE" dirty="0"/>
              <a:t>Vorbereitungskurs für die Brauchbarkeitsprüfung​</a:t>
            </a:r>
          </a:p>
          <a:p>
            <a:r>
              <a:rPr lang="de-DE" dirty="0"/>
              <a:t>Rund um den Jagdhund</a:t>
            </a:r>
          </a:p>
          <a:p>
            <a:r>
              <a:rPr lang="de-DE" dirty="0"/>
              <a:t>Schwarzwildgewöhnungsgatter in </a:t>
            </a:r>
            <a:r>
              <a:rPr lang="de-DE" dirty="0" err="1"/>
              <a:t>Louisgarde</a:t>
            </a:r>
            <a:r>
              <a:rPr lang="de-DE" dirty="0"/>
              <a:t>​</a:t>
            </a:r>
          </a:p>
          <a:p>
            <a:r>
              <a:rPr lang="de-DE" dirty="0"/>
              <a:t>Brauchbarkeitsprüfung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07522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61B44-B283-25FA-E7F2-10C4ACC25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0F12CB8-C99F-7F5B-B744-892799EBC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6.7 	</a:t>
            </a:r>
            <a:endParaRPr lang="de-DE" sz="27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9C24723-9AA6-0FFA-1308-724F0C2E0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43B9A1D-F0E3-8CCE-A5E7-C5E2F87F2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ABE015C-9674-3FB5-D9A5-D3505AFE4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3200" dirty="0"/>
              <a:t>Kurzbericht des Obmanns für die Jagdhornbläser</a:t>
            </a:r>
          </a:p>
        </p:txBody>
      </p:sp>
    </p:spTree>
    <p:extLst>
      <p:ext uri="{BB962C8B-B14F-4D97-AF65-F5344CB8AC3E}">
        <p14:creationId xmlns:p14="http://schemas.microsoft.com/office/powerpoint/2010/main" val="36232811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00675-EAED-4B81-ABB3-B3E41E042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BDE367-68C6-AE18-06B0-0BF0C7DB4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9081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de-DE" dirty="0"/>
              <a:t>TOP 6.7	Jagdhornbläsergruppe </a:t>
            </a:r>
            <a:br>
              <a:rPr lang="de-DE" dirty="0"/>
            </a:br>
            <a:r>
              <a:rPr lang="de-DE" dirty="0"/>
              <a:t>			des Hegerings Ellwangen</a:t>
            </a:r>
            <a:br>
              <a:rPr lang="de-DE" dirty="0">
                <a:solidFill>
                  <a:srgbClr val="FF0000"/>
                </a:solidFill>
              </a:rPr>
            </a:br>
            <a:endParaRPr lang="de-DE" sz="2800" dirty="0">
              <a:solidFill>
                <a:srgbClr val="FF00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0E1A98-F9B3-95BF-D0EA-22A6FF75C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10302"/>
            <a:ext cx="10625667" cy="192833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de-DE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de-DE" sz="2000" dirty="0"/>
              <a:t>Leitung Jürgen Vaas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000" dirty="0"/>
              <a:t>Zahlreiche Auftritte</a:t>
            </a: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endParaRPr lang="de-DE" sz="20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000" dirty="0"/>
              <a:t>Proben jeweils mittwochs in der St. Georg-Halle in Schrezheim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1F6C4D-2078-8C81-12AC-D92E41D87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747" y="1960892"/>
            <a:ext cx="7824738" cy="345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077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D298C9-7BF9-6634-4D35-4FA8D07AD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9081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de-DE" dirty="0"/>
              <a:t>TOP 6.7	Jagdhornbläsergruppe </a:t>
            </a:r>
            <a:br>
              <a:rPr lang="de-DE" dirty="0"/>
            </a:br>
            <a:r>
              <a:rPr lang="de-DE" dirty="0"/>
              <a:t>			des Hegerings Aalen</a:t>
            </a:r>
            <a:br>
              <a:rPr lang="de-DE" dirty="0">
                <a:solidFill>
                  <a:srgbClr val="FF0000"/>
                </a:solidFill>
              </a:rPr>
            </a:br>
            <a:endParaRPr lang="de-DE" sz="2800" dirty="0">
              <a:solidFill>
                <a:srgbClr val="FF00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0845EA4-AFC5-8207-8642-DBF151EF5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10302"/>
            <a:ext cx="10625667" cy="172402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de-DE" sz="2000" dirty="0"/>
              <a:t>Leitung Monika Wanka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000" dirty="0"/>
              <a:t>Zahlreiche Auftritte mit Highlight Hubertusmesse im Nov`25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000" dirty="0"/>
              <a:t>Proben jeweils montags im Schützenhaus Hüttlingen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EE5C77D-12DB-8DF6-BDFB-DF7C0B327C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093" y="3640621"/>
            <a:ext cx="3087269" cy="2063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A1087BB-89DC-F49F-4D08-D7CB2930BD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" r="13270"/>
          <a:stretch>
            <a:fillRect/>
          </a:stretch>
        </p:blipFill>
        <p:spPr>
          <a:xfrm>
            <a:off x="3381970" y="3649571"/>
            <a:ext cx="2451773" cy="205432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F4410EA-65EF-198A-CDD7-6A8C0FD9A8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97" y="3640620"/>
            <a:ext cx="3087271" cy="206327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9CF4F33-BD30-7CBD-DCF7-09327E9BAB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4"/>
          <a:stretch>
            <a:fillRect/>
          </a:stretch>
        </p:blipFill>
        <p:spPr>
          <a:xfrm>
            <a:off x="5927845" y="3649571"/>
            <a:ext cx="2990146" cy="2054325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F164208B-A1E9-5D00-E38F-D6E4B24B5049}"/>
              </a:ext>
            </a:extLst>
          </p:cNvPr>
          <p:cNvSpPr/>
          <p:nvPr/>
        </p:nvSpPr>
        <p:spPr>
          <a:xfrm>
            <a:off x="292817" y="5863526"/>
            <a:ext cx="288470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Hauptgruppe (15)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Musikalische Leitung: Monika Wanka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30630F45-8213-4A3B-FFB7-F966F0BB5A87}"/>
              </a:ext>
            </a:extLst>
          </p:cNvPr>
          <p:cNvSpPr/>
          <p:nvPr/>
        </p:nvSpPr>
        <p:spPr>
          <a:xfrm>
            <a:off x="3448660" y="5863526"/>
            <a:ext cx="23183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Aufbaukurs Parforcehorn (3)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Übungsleiterin: Evelyn Nitsch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18C4D23F-4F27-1070-66C5-76328105A1F2}"/>
              </a:ext>
            </a:extLst>
          </p:cNvPr>
          <p:cNvSpPr/>
          <p:nvPr/>
        </p:nvSpPr>
        <p:spPr>
          <a:xfrm>
            <a:off x="6233360" y="5863526"/>
            <a:ext cx="254165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Aufbaukurs Fürst Pless (6)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Übungsleiter: Constantin Wanka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7E87623-805C-84EF-9430-203D4B0C2216}"/>
              </a:ext>
            </a:extLst>
          </p:cNvPr>
          <p:cNvSpPr/>
          <p:nvPr/>
        </p:nvSpPr>
        <p:spPr>
          <a:xfrm>
            <a:off x="9317305" y="5863526"/>
            <a:ext cx="257685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Anfängerkurs 2026 (11)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Übungsleiterin: Monika Wanka </a:t>
            </a:r>
          </a:p>
        </p:txBody>
      </p:sp>
    </p:spTree>
    <p:extLst>
      <p:ext uri="{BB962C8B-B14F-4D97-AF65-F5344CB8AC3E}">
        <p14:creationId xmlns:p14="http://schemas.microsoft.com/office/powerpoint/2010/main" val="11186495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3884D-6FA1-A5B6-6B8B-5AEE121CD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4BFE0DE-7FA3-B13B-FFCE-B7AA5BB3E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TOP 6.8 </a:t>
            </a:r>
            <a:r>
              <a:rPr lang="de-DE" sz="2700" dirty="0"/>
              <a:t>Kurzbericht des Obmanns für Naturschutz 			     und Biotop, Landschaftspflege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4B4D956-811F-3B55-639F-BEE654CAE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D7EC95D-76CF-5B59-AAE7-4CE450112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6F79F23-0736-F509-CF5F-4900B8A18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Naturschutztagung LJV Karlsruhe 2025</a:t>
            </a:r>
          </a:p>
        </p:txBody>
      </p:sp>
    </p:spTree>
    <p:extLst>
      <p:ext uri="{BB962C8B-B14F-4D97-AF65-F5344CB8AC3E}">
        <p14:creationId xmlns:p14="http://schemas.microsoft.com/office/powerpoint/2010/main" val="4335448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8AE09-7601-A672-1A5B-6B08352B3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D2C2614-05EF-69E1-3147-89405C34F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6.9 </a:t>
            </a:r>
            <a:r>
              <a:rPr lang="de-DE" sz="2700" dirty="0"/>
              <a:t>Kurzbericht der Obfrau für Lernort Natur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6F3A529-6D22-1E96-2B3A-7AE44E46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D558F48-97DD-B639-EDAD-5A065171C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19F1D32-9907-152F-DEE0-074CF6552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55" y="2009784"/>
            <a:ext cx="2154122" cy="409227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8A22C36F-F2AB-720F-4A29-5F6717AFC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930" y="2015908"/>
            <a:ext cx="8418394" cy="409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122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AE46A-ACBB-66A1-A9B4-45E3CC403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C2A25F0-67A2-D745-E9E7-EC04E0D74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6.9 </a:t>
            </a:r>
            <a:r>
              <a:rPr lang="de-DE" sz="2700" dirty="0"/>
              <a:t>Kurzbericht der Obfrau für Lernort Natur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8841CF-3915-E8BB-7E3A-EBAE8E986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B005050-C4A5-C30A-B78D-9F89D6DAD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FD9F4F1-C0CF-4577-8806-E152A3060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18" y="1417832"/>
            <a:ext cx="2311153" cy="475913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CD606BC-9E1A-CEF8-7F17-6B2A9D684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6101" y="1417833"/>
            <a:ext cx="2311152" cy="475913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DAEC5AA-887D-E01D-A5D6-874EFAC3C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7065" y="1417833"/>
            <a:ext cx="2311152" cy="475912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5148876-896A-DEB2-245D-26D77E0D7B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6583" y="1417834"/>
            <a:ext cx="2311152" cy="475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74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03748-FF49-9896-553B-3CEE84C10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D5B4BAB-D151-3048-7045-DA83C4CE5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TOP 6.10 </a:t>
            </a:r>
            <a:r>
              <a:rPr lang="de-DE" sz="2700" dirty="0"/>
              <a:t>Kurzbericht des Leiters</a:t>
            </a:r>
            <a:br>
              <a:rPr lang="de-DE" sz="2700" dirty="0"/>
            </a:br>
            <a:r>
              <a:rPr lang="de-DE" sz="2700" dirty="0"/>
              <a:t>			der Jungjägerausbildung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A1F276A-50A4-4584-4060-E18394404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A9AB29F-8764-F5F5-7011-6F0F0DCD3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CD07E07B-F194-A971-CEE6-44800B2B1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9153" y="1690688"/>
            <a:ext cx="11394258" cy="437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099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1C211-8381-34B0-5F94-E1F005D01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4DAE661-2B5D-6B4A-092C-6C933C886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7352861-7495-DEA0-802B-732777B1E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1ED39DB-D220-35FC-8CEF-C16E166AF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182" y="685194"/>
            <a:ext cx="10515600" cy="4351338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1" i="0" u="sng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+mn-cs"/>
              </a:rPr>
              <a:t>Lehrgangsangebot: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+mn-cs"/>
              </a:rPr>
              <a:t>Vorbereitungslehrgang zur Jägerprüfung (Jungjägerlehrgang) Oktober bis Mai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+mn-cs"/>
              </a:rPr>
              <a:t>Wildtierschützerlehrgang (Dez.-Apr.)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1" i="0" u="sng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+mn-cs"/>
              </a:rPr>
              <a:t>Jungjägerkurs</a:t>
            </a:r>
            <a:endParaRPr kumimoji="0" lang="de-DE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Calibri" panose="020F0502020204030204" pitchFamily="34" charset="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+mn-cs"/>
              </a:rPr>
              <a:t>Unterrichtsort ist die Bohlschule in Aalen  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+mn-cs"/>
              </a:rPr>
              <a:t>über 24 Plätze für Teilnehmer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+mn-cs"/>
              </a:rPr>
              <a:t>Internetzugang (kostenlos), 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+mn-cs"/>
              </a:rPr>
              <a:t>Laptop mit Beamer 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+mn-cs"/>
              </a:rPr>
              <a:t>Viele Präparate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+mn-cs"/>
              </a:rPr>
              <a:t>Ort für Schießausbildung: aktuell Amerdingen (Flinte) &amp; Schw. Hall (Büchse)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+mn-cs"/>
              </a:rPr>
              <a:t>Praktische Ausbildung erfolgt an verschiedenen Orten im Ostalbkreis</a:t>
            </a:r>
            <a:endParaRPr lang="de-DE" sz="16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2E8842A-556A-E253-B497-2AB29E5E1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626" y="2496176"/>
            <a:ext cx="6921357" cy="186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081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A6855-7AA2-043E-FA66-7A18B99F6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CB2C556-0B02-B7E4-FDD3-424A73F83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D6161C5-C49E-F096-A44F-EC7C8E184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16CC774-8280-DDAD-5AC5-0D33E7E3F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878" y="696074"/>
            <a:ext cx="6019906" cy="5465852"/>
          </a:xfrm>
        </p:spPr>
        <p:txBody>
          <a:bodyPr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7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Ausbildungskurse 2025/2026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7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Jungjäger: 22 </a:t>
            </a:r>
            <a:r>
              <a:rPr kumimoji="0" lang="de-DE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Teilnehmer (2025: 11) 		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Der Kurs endete am 4.Mai mit der schriftlichen Prüfung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7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Ergebnis: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Waffenhandhabung &amp; Schießen: </a:t>
            </a:r>
            <a:r>
              <a:rPr kumimoji="0" lang="de-DE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29.04.26/30.04.26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Mündlich / Praktisch:                 </a:t>
            </a:r>
            <a:r>
              <a:rPr kumimoji="0" lang="de-DE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02.05.25&amp;03.05.26        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Schriftlich:		         </a:t>
            </a:r>
            <a:r>
              <a:rPr kumimoji="0" lang="de-DE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04.05.26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de-DE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Wingdings" panose="05000000000000000000" pitchFamily="2" charset="2"/>
              </a:rPr>
              <a:t>Jungjägerfeier am 08.05.2026 in der Erzgrube Wasseralfingen</a:t>
            </a:r>
            <a:endParaRPr kumimoji="0" lang="de-DE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Wildtierschützer: 11 Teilnehmer </a:t>
            </a:r>
            <a:r>
              <a:rPr kumimoji="0" lang="de-DE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(2025: 16)			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Der Kurs endet mit einer schriftlichen Prüfung am 24.04.26 </a:t>
            </a:r>
          </a:p>
          <a:p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7D16BC7-8EA1-0DA2-EB25-AE70C70B152C}"/>
              </a:ext>
            </a:extLst>
          </p:cNvPr>
          <p:cNvSpPr txBox="1"/>
          <p:nvPr/>
        </p:nvSpPr>
        <p:spPr>
          <a:xfrm>
            <a:off x="6201010" y="696074"/>
            <a:ext cx="5053388" cy="2762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Ausbildungskurse 2026/2027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Jungjägerkurs:  bis jetzt 5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Anmeldungen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Infoabend am 17.07.2026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Wildtierschützerkurs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Planung Dezember bis März 2027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A7FE844-CBB6-60A1-8EDD-A52E85802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010" y="3541735"/>
            <a:ext cx="5220234" cy="273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71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0BD37-A581-FD81-0458-442CC3FEB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52813B4-9749-22B0-1AAB-8FB415CDB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3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CE9A047-D515-3CC9-81B5-05619C02D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r>
              <a:rPr lang="de-DE" sz="3200"/>
              <a:t>Totenehrung</a:t>
            </a:r>
          </a:p>
          <a:p>
            <a:pPr marL="0" indent="0">
              <a:buNone/>
            </a:pPr>
            <a:endParaRPr lang="de-DE" sz="320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D631C4-55E7-26F5-6026-272D523E7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Jahreshauptversammlung 2026</a:t>
            </a: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72AEF30-FB67-F3C6-FC5B-DE9B5B7B4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36353760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F42A8-1246-F33A-EE73-1A6A28A95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BC97BB3-36E6-BDA6-EAA0-471245B09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7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135BCF-A509-E8C0-98D9-444D418F1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3200" dirty="0"/>
              <a:t>Aussprache zu den Berichten</a:t>
            </a:r>
          </a:p>
          <a:p>
            <a:pPr marL="0" indent="0">
              <a:buNone/>
            </a:pPr>
            <a:endParaRPr lang="de-DE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4F023A5-FEAB-C771-43E8-01C490570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085A916-EAC1-7720-D00A-5976F94B3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8396275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C5AD7-AD83-3311-6578-058FEC72F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23945F4-A205-BCE1-0284-388F05EE2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9 </a:t>
            </a:r>
            <a:r>
              <a:rPr lang="de-DE" sz="2800" dirty="0"/>
              <a:t>Bericht der Kassenprüfer</a:t>
            </a:r>
            <a:br>
              <a:rPr lang="de-DE" dirty="0"/>
            </a:b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60B8D8D-04D5-3499-6A69-77CFF8F2F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sz="3200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DCCCAFB-D807-72E7-573C-74D636710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CE33B2B-81CD-84D8-B774-D1562F168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15100B7-2507-0BE1-24BD-F73F4B2B4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553" y="1952679"/>
            <a:ext cx="5740617" cy="384513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DF3B7E5-EC11-56BE-E477-2A7C1A485CB9}"/>
              </a:ext>
            </a:extLst>
          </p:cNvPr>
          <p:cNvSpPr txBox="1"/>
          <p:nvPr/>
        </p:nvSpPr>
        <p:spPr>
          <a:xfrm>
            <a:off x="656757" y="1952679"/>
            <a:ext cx="41361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Zur Vorlage bei der Hauptversammlung am 18.04.2026.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Geprüft am 11.02.2026 durch die Kassenprüfer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Karl Hauber und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Stephan Bommersbach.</a:t>
            </a:r>
          </a:p>
        </p:txBody>
      </p:sp>
    </p:spTree>
    <p:extLst>
      <p:ext uri="{BB962C8B-B14F-4D97-AF65-F5344CB8AC3E}">
        <p14:creationId xmlns:p14="http://schemas.microsoft.com/office/powerpoint/2010/main" val="11079186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7977A-477A-F4AB-72EA-766A83150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3E448F-4BD8-F70D-FD89-0159D926C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10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3AA6D35-15B3-7CD6-AF90-848B94D2B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3200" dirty="0"/>
              <a:t>Entlastung</a:t>
            </a:r>
          </a:p>
          <a:p>
            <a:pPr marL="0" indent="0">
              <a:buNone/>
            </a:pPr>
            <a:endParaRPr lang="de-DE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CEBF32D-2862-B989-F670-EDF12EEBB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0D6DA7E-5027-9C02-7631-FE90EAC46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17068779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1AD58-74BA-5F41-E27F-2119591A3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6BA6A51-6DF2-5F9B-ADAA-95A9355EA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11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B87BFEB-FBFF-4C48-670C-8A95DA4A4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3200" dirty="0"/>
              <a:t>Satzungsänderung</a:t>
            </a:r>
          </a:p>
          <a:p>
            <a:pPr marL="0" indent="0">
              <a:buNone/>
            </a:pPr>
            <a:endParaRPr lang="de-DE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2413D14-DFEE-D626-905D-75F010F28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63B6A57-C1DA-A92E-9B0F-A5BED9E2F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15425480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0E9A6-0705-75E9-F3BD-1A0F1CB06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FF072A6-5E3A-A2D7-8D5A-3145ED1E6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11 </a:t>
            </a:r>
            <a:r>
              <a:rPr lang="de-DE" sz="2800" dirty="0"/>
              <a:t>Satzungsänderung – Ausgangslage - Ziel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38B8368-86F7-56D5-772D-338BE9E34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Die Notwendigkeit einer Satzungsänderung in Verbindung mit einem kleineren Vorstand wurde schon vor Amtsantritt an mich herangetragen.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Wir brauchen schnellere und effizientere Strukturen, um Entscheidungen zu treffen.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Anzahl, Personal- und Zeitaufwand für Sitzungen soll spürbar reduziert werden.</a:t>
            </a:r>
          </a:p>
          <a:p>
            <a:pPr marL="0" indent="0">
              <a:buNone/>
            </a:pPr>
            <a:endParaRPr lang="de-DE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08A282D-3F0A-D818-CA37-824F7757A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3837366-37A2-A2DC-2520-8926C1366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9580804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532D6-E976-C983-9E43-A015656AE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4920EF-27D4-12F7-13B5-E4345E8D8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11 </a:t>
            </a:r>
            <a:r>
              <a:rPr lang="de-DE" sz="2800" dirty="0"/>
              <a:t>Satzungsänderung - Handlungsfelder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D4868C2-1EB7-B689-A2FA-0D9DB8E7C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Zahlenmäßige Verringerung des Vorstands und Aufteilung in Vorstand und erweiterten Vorstand mit entsprechender Aufgabenverteilung.</a:t>
            </a:r>
          </a:p>
          <a:p>
            <a:endParaRPr lang="de-DE" dirty="0"/>
          </a:p>
          <a:p>
            <a:r>
              <a:rPr lang="de-DE" dirty="0"/>
              <a:t>Anpassung der verschiedenen Formen der Mitgliedschaft (ordentliche, fördernde und Zweitmitgliedschaft).</a:t>
            </a:r>
          </a:p>
          <a:p>
            <a:endParaRPr lang="de-DE" dirty="0"/>
          </a:p>
          <a:p>
            <a:r>
              <a:rPr lang="de-DE" dirty="0"/>
              <a:t>Harmonisierung der Amtszeiten </a:t>
            </a:r>
            <a:r>
              <a:rPr lang="de-DE" dirty="0">
                <a:sym typeface="Wingdings" panose="05000000000000000000" pitchFamily="2" charset="2"/>
              </a:rPr>
              <a:t> 4 Jahre</a:t>
            </a:r>
            <a:endParaRPr lang="de-DE" dirty="0"/>
          </a:p>
          <a:p>
            <a:pPr marL="0" indent="0">
              <a:buNone/>
            </a:pPr>
            <a:endParaRPr lang="de-DE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C75A8CA-A9EB-1B4D-5152-9DCFAF58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868EDB5-8368-7198-E145-0E6862974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764063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20F78-27FC-A135-D449-EB1CF9818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040B4B-5647-AE62-8D74-44DF40E8F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Auszug aus dem Satzungsentwurf</a:t>
            </a:r>
            <a:br>
              <a:rPr lang="de-DE" dirty="0"/>
            </a:br>
            <a:r>
              <a:rPr lang="de-DE" dirty="0"/>
              <a:t>-Vorstand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15F31897-25CE-4A71-E2A8-51388240B4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8244" y="1865745"/>
            <a:ext cx="9503141" cy="4156363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59D15B7-1163-8E08-8639-CC9729F68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BEE6107-55F1-00B2-3E60-12AE10F74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</p:spTree>
    <p:extLst>
      <p:ext uri="{BB962C8B-B14F-4D97-AF65-F5344CB8AC3E}">
        <p14:creationId xmlns:p14="http://schemas.microsoft.com/office/powerpoint/2010/main" val="35352629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04C6C7-ED30-1462-D8C6-2A3AE5E1B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Auszug aus dem Satzungsentwurf</a:t>
            </a:r>
            <a:br>
              <a:rPr lang="de-DE" dirty="0"/>
            </a:br>
            <a:r>
              <a:rPr lang="de-DE" dirty="0"/>
              <a:t>- Erweiterter Vorstand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503EA26-D9A1-BCFD-B56C-774F31D40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E2B540-84A5-8195-341E-DADB27371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CC68566-2EFA-C431-D06C-3C54E8223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45" y="1855631"/>
            <a:ext cx="8460510" cy="433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0645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AE978-CB44-A27D-1316-D625793BA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ED023C-C7BC-1ECC-83F9-2787392DE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Auszug aus dem Satzungsentwurf</a:t>
            </a:r>
            <a:br>
              <a:rPr lang="de-DE" dirty="0"/>
            </a:br>
            <a:r>
              <a:rPr lang="de-DE" dirty="0"/>
              <a:t>- Mitgliedschaften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3A8B44-5100-A679-2477-D249A3F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101D5F3-8F82-DAC7-E096-C86A514E2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A263EC59-D1AA-7603-25F8-5D8F9A79CB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3127" y="1690687"/>
            <a:ext cx="8422364" cy="454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461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CFE0F-22FE-E601-508D-176FBA695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6917422-6F44-C18A-136A-50FC51A76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11 </a:t>
            </a:r>
            <a:r>
              <a:rPr lang="de-DE" sz="2800" dirty="0"/>
              <a:t>Satzungsänderung - Synopse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8EBFC0C-B0CE-E269-579D-7A370EDAD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Synopse, d.h. der Vergleich zwischen „alter“ und „neuer“ Satzung, wurde zusammen mit den Einladungen zur Jahreshauptversammlung verschickt.</a:t>
            </a:r>
          </a:p>
          <a:p>
            <a:endParaRPr lang="de-DE" dirty="0"/>
          </a:p>
          <a:p>
            <a:r>
              <a:rPr lang="de-DE" dirty="0"/>
              <a:t>Neuer Satzungsentwurf zielt auf bessere Handlungsfähigkeit und Führbarkeit ab.</a:t>
            </a:r>
          </a:p>
          <a:p>
            <a:endParaRPr lang="de-DE" dirty="0"/>
          </a:p>
          <a:p>
            <a:r>
              <a:rPr lang="de-DE" dirty="0"/>
              <a:t>Satzungsentwurf ist innerhalb des Vorstands in mehreren Runden erarbeitet und abgestimmt worden.</a:t>
            </a:r>
          </a:p>
          <a:p>
            <a:pPr marL="0" indent="0">
              <a:buNone/>
            </a:pPr>
            <a:endParaRPr lang="de-DE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A2065DE-43EB-9DF2-D48C-7A791AA3A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389C6E9-EEC3-E3E4-EC2A-079FF4DD1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630325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CA031F-175B-D45E-8766-FC5D81F16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84270F4-AD0D-38A3-47EC-2DA94C14374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594C33">
                  <a:alpha val="34902"/>
                </a:srgbClr>
              </a:clrFrom>
              <a:clrTo>
                <a:srgbClr val="594C3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26233" r="14433" b="-1"/>
          <a:stretch>
            <a:fillRect/>
          </a:stretch>
        </p:blipFill>
        <p:spPr>
          <a:xfrm>
            <a:off x="6929083" y="1"/>
            <a:ext cx="5262917" cy="6155358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E86D9B17-59F3-BE78-C525-335231D17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/>
              <a:t>Gedenken </a:t>
            </a:r>
            <a:br>
              <a:rPr lang="de-DE" sz="3600" dirty="0"/>
            </a:br>
            <a:r>
              <a:rPr lang="de-DE" sz="3600" dirty="0"/>
              <a:t>an die Verstorbenen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9608C52-F88C-ED0D-E3DA-CDE2705CB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3631"/>
            <a:ext cx="10515600" cy="4351338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r>
              <a:rPr lang="de-DE" sz="2400" dirty="0"/>
              <a:t>- Günter Geistdörfer, </a:t>
            </a:r>
            <a:r>
              <a:rPr lang="de-DE" sz="1500" dirty="0"/>
              <a:t>verstorben am 15.05.2025</a:t>
            </a:r>
          </a:p>
          <a:p>
            <a:pPr>
              <a:buFontTx/>
              <a:buChar char="-"/>
            </a:pPr>
            <a:r>
              <a:rPr lang="de-DE" sz="2400" dirty="0"/>
              <a:t>Josef Lorenz, </a:t>
            </a:r>
            <a:r>
              <a:rPr lang="de-DE" sz="1500" dirty="0"/>
              <a:t>verstorben am 19.06.2025</a:t>
            </a:r>
          </a:p>
          <a:p>
            <a:pPr>
              <a:buFontTx/>
              <a:buChar char="-"/>
            </a:pPr>
            <a:r>
              <a:rPr lang="de-DE" sz="2400" dirty="0"/>
              <a:t>Adolf Gnann, </a:t>
            </a:r>
            <a:r>
              <a:rPr lang="de-DE" sz="1500" dirty="0"/>
              <a:t>verstorben am 13.07.2025</a:t>
            </a:r>
          </a:p>
          <a:p>
            <a:pPr>
              <a:buFontTx/>
              <a:buChar char="-"/>
            </a:pPr>
            <a:r>
              <a:rPr lang="de-DE" sz="2400" dirty="0"/>
              <a:t>Eugen Roder, </a:t>
            </a:r>
            <a:r>
              <a:rPr lang="de-DE" sz="1500" dirty="0"/>
              <a:t>verstorben am 26.07.2025</a:t>
            </a:r>
          </a:p>
          <a:p>
            <a:pPr>
              <a:buFontTx/>
              <a:buChar char="-"/>
            </a:pPr>
            <a:r>
              <a:rPr lang="de-DE" sz="2400" dirty="0"/>
              <a:t>Fritz Holz, </a:t>
            </a:r>
            <a:r>
              <a:rPr lang="de-DE" sz="1500" dirty="0"/>
              <a:t>verstorben am 14.09.2025</a:t>
            </a:r>
          </a:p>
          <a:p>
            <a:pPr>
              <a:buFontTx/>
              <a:buChar char="-"/>
            </a:pPr>
            <a:r>
              <a:rPr lang="de-DE" sz="2400" dirty="0"/>
              <a:t>Karlheinz Sorg, </a:t>
            </a:r>
            <a:r>
              <a:rPr lang="de-DE" sz="1500" dirty="0"/>
              <a:t>verstorben am 26.11.2025</a:t>
            </a:r>
          </a:p>
          <a:p>
            <a:pPr>
              <a:buFontTx/>
              <a:buChar char="-"/>
            </a:pPr>
            <a:r>
              <a:rPr lang="de-DE" sz="2400" dirty="0"/>
              <a:t>Manfred Eberhard, </a:t>
            </a:r>
            <a:r>
              <a:rPr lang="de-DE" sz="1500" dirty="0"/>
              <a:t>verstorben am 07.01.2026</a:t>
            </a:r>
          </a:p>
          <a:p>
            <a:pPr>
              <a:buFontTx/>
              <a:buChar char="-"/>
            </a:pPr>
            <a:r>
              <a:rPr lang="de-DE" sz="2600" dirty="0"/>
              <a:t>Fritz Ziegler</a:t>
            </a:r>
            <a:r>
              <a:rPr lang="de-DE" sz="1500" dirty="0"/>
              <a:t>, verstorben am 16.03.2026</a:t>
            </a:r>
          </a:p>
          <a:p>
            <a:pPr>
              <a:buFontTx/>
              <a:buChar char="-"/>
            </a:pPr>
            <a:r>
              <a:rPr lang="de-DE" sz="2600" dirty="0"/>
              <a:t>Heinz Ilzhöfer</a:t>
            </a:r>
            <a:r>
              <a:rPr lang="de-DE" sz="1500" dirty="0"/>
              <a:t>, verstorben am 29.03.2026</a:t>
            </a:r>
          </a:p>
          <a:p>
            <a:pPr marL="0" indent="0">
              <a:buNone/>
            </a:pPr>
            <a:endParaRPr lang="de-DE" sz="14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89C9979-1A57-7C2F-ED49-07282C0F7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50912" y="6453953"/>
            <a:ext cx="2660482" cy="365125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214B13E-245C-6C55-73AC-315A3CCB5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18.04.2026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8FDCD98-56E3-79EF-F1C2-A16F502C150C}"/>
              </a:ext>
            </a:extLst>
          </p:cNvPr>
          <p:cNvSpPr/>
          <p:nvPr/>
        </p:nvSpPr>
        <p:spPr>
          <a:xfrm>
            <a:off x="7154753" y="4865559"/>
            <a:ext cx="48115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Waidmannsruh!</a:t>
            </a:r>
          </a:p>
        </p:txBody>
      </p:sp>
    </p:spTree>
    <p:extLst>
      <p:ext uri="{BB962C8B-B14F-4D97-AF65-F5344CB8AC3E}">
        <p14:creationId xmlns:p14="http://schemas.microsoft.com/office/powerpoint/2010/main" val="5783367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B97AF0-BAB4-EBF3-78CA-1AA11E509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11	</a:t>
            </a:r>
            <a:r>
              <a:rPr lang="de-DE" sz="2800" dirty="0"/>
              <a:t>Neuer Satzungsentwurf – </a:t>
            </a:r>
            <a:br>
              <a:rPr lang="de-DE" sz="2800" dirty="0"/>
            </a:br>
            <a:r>
              <a:rPr lang="de-DE" sz="2800" dirty="0"/>
              <a:t>			Anmerkungen FA &amp; AG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0843B4C-26B9-BA94-BE2B-5D43E1B14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419" y="1825625"/>
            <a:ext cx="11046690" cy="4351338"/>
          </a:xfrm>
        </p:spPr>
        <p:txBody>
          <a:bodyPr>
            <a:normAutofit fontScale="85000" lnSpcReduction="20000"/>
          </a:bodyPr>
          <a:lstStyle/>
          <a:p>
            <a:endParaRPr lang="de-DE" dirty="0"/>
          </a:p>
          <a:p>
            <a:r>
              <a:rPr lang="de-DE" dirty="0"/>
              <a:t>Finanzamt Aalen: 	Alles ok, entspricht der Abgabenverordnung.</a:t>
            </a:r>
            <a:br>
              <a:rPr lang="de-DE" dirty="0"/>
            </a:br>
            <a:endParaRPr lang="de-DE" dirty="0"/>
          </a:p>
          <a:p>
            <a:r>
              <a:rPr lang="de-DE" dirty="0"/>
              <a:t>Amtsgericht Ulm:	Bei Einladung zur Mitgliederversammlung 				eindeutiger formulieren nicht „und/oder“ </a:t>
            </a:r>
            <a:r>
              <a:rPr lang="de-DE" dirty="0">
                <a:sym typeface="Wingdings" panose="05000000000000000000" pitchFamily="2" charset="2"/>
              </a:rPr>
              <a:t> 				sondern wie bisher formuliert.</a:t>
            </a:r>
            <a:br>
              <a:rPr lang="de-DE" dirty="0">
                <a:sym typeface="Wingdings" panose="05000000000000000000" pitchFamily="2" charset="2"/>
              </a:rPr>
            </a:b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				Wahlen sind nach neuer Satzung zulässig, 				auch wenn die Eintragung im Vereinsregister 				noch nicht erfolgt ist. 								(Ausnahmeregelung)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		 </a:t>
            </a:r>
            <a:br>
              <a:rPr lang="de-DE" dirty="0">
                <a:sym typeface="Wingdings" panose="05000000000000000000" pitchFamily="2" charset="2"/>
              </a:rPr>
            </a:br>
            <a:br>
              <a:rPr lang="de-DE" dirty="0">
                <a:sym typeface="Wingdings" panose="05000000000000000000" pitchFamily="2" charset="2"/>
              </a:rPr>
            </a:br>
            <a:r>
              <a:rPr lang="de-DE" dirty="0"/>
              <a:t>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D2EFEAE-E255-3D5A-5668-64953C507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8C0AA3-B5B8-DB1B-07E8-85CF3F633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</p:spTree>
    <p:extLst>
      <p:ext uri="{BB962C8B-B14F-4D97-AF65-F5344CB8AC3E}">
        <p14:creationId xmlns:p14="http://schemas.microsoft.com/office/powerpoint/2010/main" val="24421600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E9C54-C51F-F41F-1546-1F9A59523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85DFAA2-57B6-90AD-BBB2-A3E95D629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11 </a:t>
            </a:r>
            <a:r>
              <a:rPr lang="de-DE" sz="2800" dirty="0"/>
              <a:t>Satzungsänderung - Beschlussantrag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5F941B2-C612-C4D3-2C08-5DFEF01112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3200" dirty="0"/>
              <a:t>Antrag:</a:t>
            </a:r>
          </a:p>
          <a:p>
            <a:pPr marL="0" indent="0">
              <a:buNone/>
            </a:pPr>
            <a:r>
              <a:rPr lang="de-DE" sz="3200" dirty="0"/>
              <a:t>Die Versammlung möge den vom Vorstand vorgelegten Satzungsentwurf entsprechend beschließen.</a:t>
            </a:r>
          </a:p>
          <a:p>
            <a:pPr marL="0" indent="0">
              <a:buNone/>
            </a:pPr>
            <a:endParaRPr lang="de-DE" sz="3200" dirty="0"/>
          </a:p>
          <a:p>
            <a:pPr marL="0" indent="0">
              <a:buNone/>
            </a:pPr>
            <a:r>
              <a:rPr lang="de-DE" sz="3200" dirty="0"/>
              <a:t>(2/3-Mehrheit erforderlich)</a:t>
            </a:r>
          </a:p>
          <a:p>
            <a:pPr marL="0" indent="0">
              <a:buNone/>
            </a:pPr>
            <a:endParaRPr lang="de-DE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0586A88-2927-F83F-9A40-8451B75AB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CFFA15B-592F-7008-0D28-7B2DEB708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6688276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1166F-6356-9DA4-194F-B72416B9E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F559869-FDB8-2402-6158-643F52324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12 </a:t>
            </a:r>
            <a:r>
              <a:rPr lang="de-DE" sz="2800" dirty="0"/>
              <a:t>Neuwahlen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8282AE0-C36E-9034-1F7E-21A6389F0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Nach Rücksprache mit dem zuständigen Registergericht können die heutigen Wahlen bereits nach der vorhin beschlossenen Satzungsänderung erfolgen: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3200" dirty="0"/>
              <a:t>Neuwahlen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DE" sz="3200" dirty="0"/>
              <a:t> des Vorstands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DE" sz="3200" dirty="0"/>
              <a:t> des erweiterten Vorstands (ohne Hegeringleiter)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DE" sz="3200" dirty="0"/>
              <a:t> der Kassenprüfer</a:t>
            </a:r>
          </a:p>
          <a:p>
            <a:pPr marL="0" indent="0">
              <a:buNone/>
            </a:pPr>
            <a:endParaRPr lang="de-DE" sz="3200" dirty="0"/>
          </a:p>
          <a:p>
            <a:pPr marL="0" indent="0">
              <a:buNone/>
            </a:pPr>
            <a:endParaRPr lang="de-DE" sz="3200" dirty="0"/>
          </a:p>
          <a:p>
            <a:pPr marL="0" indent="0">
              <a:buNone/>
            </a:pPr>
            <a:endParaRPr lang="de-DE" sz="3200" dirty="0"/>
          </a:p>
          <a:p>
            <a:pPr marL="0" indent="0">
              <a:buNone/>
            </a:pPr>
            <a:endParaRPr lang="de-DE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ADEF31E-B749-AF53-B8FA-E8828EE2D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47738D5-D328-94BD-E6A7-9D6B58F2E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16856160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EFF3C-8486-5FE5-5F41-653325024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5B59DFC-8F20-9437-8219-276C626E0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12 </a:t>
            </a:r>
            <a:r>
              <a:rPr lang="de-DE" sz="2800" dirty="0"/>
              <a:t>Neuwahlen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E9F92C4-941C-AA91-C9DD-1EFC5B160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DE" dirty="0"/>
          </a:p>
          <a:p>
            <a:pPr>
              <a:buFontTx/>
              <a:buChar char="-"/>
            </a:pPr>
            <a:r>
              <a:rPr lang="de-DE" sz="3200" dirty="0"/>
              <a:t>Benennung eines Wahlversammlungsleiters</a:t>
            </a:r>
            <a:br>
              <a:rPr lang="de-DE" sz="3200" dirty="0"/>
            </a:br>
            <a:r>
              <a:rPr lang="de-DE" sz="3200" dirty="0"/>
              <a:t>Vorschlag </a:t>
            </a:r>
            <a:r>
              <a:rPr lang="de-DE" sz="3200" dirty="0">
                <a:sym typeface="Wingdings" panose="05000000000000000000" pitchFamily="2" charset="2"/>
              </a:rPr>
              <a:t> Raimund Müller</a:t>
            </a:r>
          </a:p>
          <a:p>
            <a:pPr>
              <a:buFontTx/>
              <a:buChar char="-"/>
            </a:pPr>
            <a:r>
              <a:rPr lang="de-DE" sz="3200" dirty="0">
                <a:sym typeface="Wingdings" panose="05000000000000000000" pitchFamily="2" charset="2"/>
              </a:rPr>
              <a:t>Es wird offen abgestimmt per Akklamation, außer 25% verlangen geheime Wahl.</a:t>
            </a:r>
          </a:p>
          <a:p>
            <a:pPr>
              <a:buFontTx/>
              <a:buChar char="-"/>
            </a:pPr>
            <a:r>
              <a:rPr lang="de-DE" sz="3200" dirty="0">
                <a:sym typeface="Wingdings" panose="05000000000000000000" pitchFamily="2" charset="2"/>
              </a:rPr>
              <a:t>Einzelwahl der Positionen, auf mehrheitlichem Antrag kann auch eine Blockwahl erfolgen.</a:t>
            </a:r>
            <a:endParaRPr lang="de-DE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7A61EF4-A09D-F6AC-4D15-93D0E82B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9873D19-D03B-E1D6-E61A-B5255510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22877788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3FB3F-9616-FCAF-74F6-80A3A2E72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F8FDA89-99D7-0096-D0CC-76A2F9469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12 </a:t>
            </a:r>
            <a:r>
              <a:rPr lang="de-DE" sz="2800" dirty="0"/>
              <a:t>Neuwahlen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6308384-3FBF-EEE8-E3D9-6CFC0AC68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40873"/>
            <a:ext cx="10975109" cy="473609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Der </a:t>
            </a:r>
            <a:r>
              <a:rPr lang="de-DE" b="1" dirty="0"/>
              <a:t>Vorstand</a:t>
            </a:r>
            <a:r>
              <a:rPr lang="de-DE" dirty="0"/>
              <a:t> des Vereins besteht aus </a:t>
            </a:r>
            <a:br>
              <a:rPr lang="de-DE" dirty="0"/>
            </a:br>
            <a:endParaRPr lang="de-DE" dirty="0"/>
          </a:p>
          <a:p>
            <a:pPr marL="0" indent="0">
              <a:buNone/>
            </a:pPr>
            <a:r>
              <a:rPr lang="de-DE" dirty="0"/>
              <a:t>a)	dem Vorsitzenden (Kreisjägermeister), </a:t>
            </a:r>
          </a:p>
          <a:p>
            <a:pPr marL="0" indent="0">
              <a:buNone/>
            </a:pPr>
            <a:r>
              <a:rPr lang="de-DE" dirty="0"/>
              <a:t>b)	einem ersten Stellvertreter (Erster Stellv. Kreisjägermeister), </a:t>
            </a:r>
          </a:p>
          <a:p>
            <a:pPr marL="0" indent="0">
              <a:buNone/>
            </a:pPr>
            <a:r>
              <a:rPr lang="de-DE" dirty="0"/>
              <a:t>c)	</a:t>
            </a:r>
            <a:r>
              <a:rPr lang="de-DE" dirty="0">
                <a:solidFill>
                  <a:srgbClr val="FF0000"/>
                </a:solidFill>
              </a:rPr>
              <a:t>bei Bedarf: </a:t>
            </a:r>
            <a:r>
              <a:rPr lang="de-DE" dirty="0"/>
              <a:t>einem zweiten Stellvertreter (Zweiter Stellv. KJM), </a:t>
            </a:r>
          </a:p>
          <a:p>
            <a:pPr marL="0" indent="0">
              <a:buNone/>
            </a:pPr>
            <a:r>
              <a:rPr lang="de-DE" dirty="0"/>
              <a:t>d)	dem Schriftführer, </a:t>
            </a:r>
          </a:p>
          <a:p>
            <a:pPr marL="0" indent="0">
              <a:buNone/>
            </a:pPr>
            <a:r>
              <a:rPr lang="de-DE" dirty="0"/>
              <a:t>e)	dem Schatzmeister, </a:t>
            </a:r>
          </a:p>
          <a:p>
            <a:pPr marL="0" indent="0">
              <a:buNone/>
            </a:pPr>
            <a:r>
              <a:rPr lang="de-DE" dirty="0"/>
              <a:t>f)	einem Beisitzer,</a:t>
            </a:r>
          </a:p>
          <a:p>
            <a:pPr marL="0" indent="0">
              <a:buNone/>
            </a:pPr>
            <a:r>
              <a:rPr lang="de-DE" dirty="0"/>
              <a:t>g)	</a:t>
            </a:r>
            <a:r>
              <a:rPr lang="de-DE" dirty="0">
                <a:solidFill>
                  <a:srgbClr val="FF0000"/>
                </a:solidFill>
              </a:rPr>
              <a:t>bei Bedarf: </a:t>
            </a:r>
            <a:r>
              <a:rPr lang="de-DE" dirty="0"/>
              <a:t>einem weiteren Beisitzer.</a:t>
            </a:r>
          </a:p>
          <a:p>
            <a:pPr marL="0" indent="0">
              <a:buNone/>
            </a:pPr>
            <a:r>
              <a:rPr lang="de-DE" dirty="0"/>
              <a:t> </a:t>
            </a:r>
          </a:p>
          <a:p>
            <a:pPr>
              <a:buFontTx/>
              <a:buChar char="-"/>
            </a:pPr>
            <a:endParaRPr lang="de-DE" sz="3200" dirty="0"/>
          </a:p>
          <a:p>
            <a:pPr marL="0" indent="0">
              <a:buNone/>
            </a:pPr>
            <a:endParaRPr lang="de-DE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05A9E50-5E17-BDB7-508A-9076DA811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16AFCDC-68C5-8EAF-2049-B5DCC99C3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19687253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F038F-26AD-BB15-A333-39C6938A9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97181B6-7E3B-A7F2-0E2A-3677998A5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TOP 12.1 </a:t>
            </a:r>
            <a:r>
              <a:rPr lang="de-DE" sz="2800" dirty="0"/>
              <a:t>Wahl des Kreisjägermeisters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836524E-319E-8A9E-FABB-E030F5D17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3200" dirty="0"/>
              <a:t>Kandidaten:</a:t>
            </a:r>
          </a:p>
          <a:p>
            <a:pPr>
              <a:buFontTx/>
              <a:buChar char="-"/>
            </a:pPr>
            <a:r>
              <a:rPr lang="de-DE" sz="3200" dirty="0"/>
              <a:t>Ralf Bodamer</a:t>
            </a:r>
          </a:p>
          <a:p>
            <a:pPr>
              <a:buFontTx/>
              <a:buChar char="-"/>
            </a:pPr>
            <a:endParaRPr lang="de-DE" sz="3200" dirty="0"/>
          </a:p>
          <a:p>
            <a:pPr>
              <a:buFontTx/>
              <a:buChar char="-"/>
            </a:pPr>
            <a:endParaRPr lang="de-DE" sz="3200" dirty="0"/>
          </a:p>
          <a:p>
            <a:pPr marL="0" indent="0">
              <a:buNone/>
            </a:pPr>
            <a:endParaRPr lang="de-DE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4D19A46-2803-7DB6-B455-692C60168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2597E73-2C4F-8F37-1613-2A3656141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17028599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40D38-893C-174F-B3DC-47C2FFB3E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9D95795-66F6-9738-CD99-9954CC12A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TOP 12.2 </a:t>
            </a:r>
            <a:r>
              <a:rPr lang="de-DE" sz="2800" dirty="0"/>
              <a:t>Wahl des stellv. Kreisjägermeisters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6F61C2E-5AF4-84E4-2B5A-6F6B86AC33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3200" dirty="0"/>
              <a:t>Kandidaten:</a:t>
            </a:r>
          </a:p>
          <a:p>
            <a:pPr>
              <a:buFontTx/>
              <a:buChar char="-"/>
            </a:pPr>
            <a:r>
              <a:rPr lang="de-DE" sz="3200" dirty="0"/>
              <a:t>Uwe Zeißler</a:t>
            </a:r>
          </a:p>
          <a:p>
            <a:pPr>
              <a:buFontTx/>
              <a:buChar char="-"/>
            </a:pPr>
            <a:endParaRPr lang="de-DE" sz="3200" dirty="0"/>
          </a:p>
          <a:p>
            <a:pPr marL="0" indent="0">
              <a:buNone/>
            </a:pPr>
            <a:endParaRPr lang="de-DE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1B4CF67-DD5F-DC4B-B887-BA3252212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7FE6BA-8342-DA91-3F3B-E24773BBC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16196452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20135-87C9-E20B-526A-80BDB185D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6480E7A-039F-B010-B01B-38DCA6D77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TOP 12.3 </a:t>
            </a:r>
            <a:r>
              <a:rPr lang="de-DE" sz="2800" dirty="0"/>
              <a:t>Wahl der Schriftführerin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AEA6759-1569-ABB6-FF65-FB656BC75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3200" dirty="0"/>
              <a:t>Kandidaten:</a:t>
            </a:r>
          </a:p>
          <a:p>
            <a:pPr>
              <a:buFontTx/>
              <a:buChar char="-"/>
            </a:pPr>
            <a:r>
              <a:rPr lang="de-DE" sz="3200" dirty="0"/>
              <a:t>Sarah Rath</a:t>
            </a:r>
          </a:p>
          <a:p>
            <a:pPr>
              <a:buFontTx/>
              <a:buChar char="-"/>
            </a:pPr>
            <a:endParaRPr lang="de-DE" sz="3200" dirty="0"/>
          </a:p>
          <a:p>
            <a:pPr>
              <a:buFontTx/>
              <a:buChar char="-"/>
            </a:pPr>
            <a:endParaRPr lang="de-DE" sz="3200" dirty="0"/>
          </a:p>
          <a:p>
            <a:pPr marL="0" indent="0">
              <a:buNone/>
            </a:pPr>
            <a:endParaRPr lang="de-DE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5B872E4-CA4F-D8CF-5C2B-422F3BD7B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016D285-B8FF-1B58-F3CB-C8D1A5444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2281101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4350F-F9D8-3D55-2D39-6D9FBB955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27A0CB0-7DB2-1D14-5B90-7F1986347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TOP 12.4 </a:t>
            </a:r>
            <a:r>
              <a:rPr lang="de-DE" sz="2800" dirty="0"/>
              <a:t>Wahl der Schatzmeisterin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6D94111-E8D7-C595-9F23-60B51EF12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3200" dirty="0"/>
              <a:t>Kandidaten:</a:t>
            </a:r>
          </a:p>
          <a:p>
            <a:pPr>
              <a:buFontTx/>
              <a:buChar char="-"/>
            </a:pPr>
            <a:r>
              <a:rPr lang="de-DE" sz="3200" dirty="0"/>
              <a:t>Else Kanetzki</a:t>
            </a:r>
          </a:p>
          <a:p>
            <a:pPr>
              <a:buFontTx/>
              <a:buChar char="-"/>
            </a:pPr>
            <a:endParaRPr lang="de-DE" sz="3200" dirty="0"/>
          </a:p>
          <a:p>
            <a:pPr>
              <a:buFontTx/>
              <a:buChar char="-"/>
            </a:pPr>
            <a:endParaRPr lang="de-DE" sz="3200" dirty="0"/>
          </a:p>
          <a:p>
            <a:pPr marL="0" indent="0">
              <a:buNone/>
            </a:pPr>
            <a:endParaRPr lang="de-DE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55E8187-B860-2E66-8C8C-04B936F46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3F1F63F-430A-8F5B-0223-A87A82B82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42293258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EA3E8-64FA-7438-28F8-5DFC9316B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80E8FB7-A964-90A8-251E-4E05FBA82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TOP 12.5 </a:t>
            </a:r>
            <a:r>
              <a:rPr lang="de-DE" sz="2800" dirty="0"/>
              <a:t>Wahl des Beisitzers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263706B-72C1-0DDC-0F0E-128CB42DE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3200" dirty="0"/>
              <a:t>Kandidaten:</a:t>
            </a:r>
          </a:p>
          <a:p>
            <a:pPr>
              <a:buFontTx/>
              <a:buChar char="-"/>
            </a:pPr>
            <a:r>
              <a:rPr lang="de-DE" sz="3200" dirty="0"/>
              <a:t>Raimund Müller</a:t>
            </a:r>
          </a:p>
          <a:p>
            <a:pPr>
              <a:buFontTx/>
              <a:buChar char="-"/>
            </a:pPr>
            <a:endParaRPr lang="de-DE" sz="3200" dirty="0"/>
          </a:p>
          <a:p>
            <a:pPr>
              <a:buFontTx/>
              <a:buChar char="-"/>
            </a:pPr>
            <a:endParaRPr lang="de-DE" sz="3200" dirty="0"/>
          </a:p>
          <a:p>
            <a:pPr marL="0" indent="0">
              <a:buNone/>
            </a:pPr>
            <a:endParaRPr lang="de-DE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85F264F-A4EC-58C6-BDB4-44DC43919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7B5AFA6-E76C-AE72-717D-57F6FD384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1052714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39FD6-2E36-F1C5-A0C9-8D16975AA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876D3F7-2904-5794-7F50-AB54C5189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4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ECABB2B-0E14-C5DD-05E9-220F96D44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3200" dirty="0"/>
              <a:t>Grußworte </a:t>
            </a:r>
            <a:r>
              <a:rPr lang="de-DE" sz="3200"/>
              <a:t>der Ehrengäste</a:t>
            </a:r>
            <a:endParaRPr lang="de-DE" sz="3200" dirty="0"/>
          </a:p>
          <a:p>
            <a:pPr marL="0" indent="0">
              <a:buNone/>
            </a:pPr>
            <a:endParaRPr lang="de-DE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1A64957-DDFE-DEDE-F209-298E5B34E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Jahreshauptversammlung 2026</a:t>
            </a: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E31E5DD-00B9-6BB7-4EFB-F9C8161ED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231673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4E2EF-A6F7-2752-9B42-B21380D6E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8C5B464-9C4D-2B60-191B-226FF34A6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12 </a:t>
            </a:r>
            <a:r>
              <a:rPr lang="de-DE" sz="2800" dirty="0"/>
              <a:t>Neuwahlen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B719A6D-54B6-5100-89F0-B2EEE481F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40873"/>
            <a:ext cx="10975109" cy="473609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In den </a:t>
            </a:r>
            <a:r>
              <a:rPr lang="de-DE" b="1" dirty="0"/>
              <a:t>erweiterten Vorstand</a:t>
            </a:r>
            <a:r>
              <a:rPr lang="de-DE" dirty="0"/>
              <a:t> des Vereins werden ergänzend folgende Obleute gewählt:</a:t>
            </a:r>
            <a:br>
              <a:rPr lang="de-DE" dirty="0"/>
            </a:br>
            <a:endParaRPr lang="de-DE" dirty="0"/>
          </a:p>
          <a:p>
            <a:pPr marL="0" indent="0">
              <a:buNone/>
            </a:pPr>
            <a:r>
              <a:rPr lang="de-DE" dirty="0"/>
              <a:t>-	Presse- und Öffentlichkeitsarbeit, </a:t>
            </a:r>
          </a:p>
          <a:p>
            <a:pPr marL="0" indent="0">
              <a:buNone/>
            </a:pPr>
            <a:r>
              <a:rPr lang="de-DE" dirty="0"/>
              <a:t>-	Schießwesen, </a:t>
            </a:r>
          </a:p>
          <a:p>
            <a:pPr marL="0" indent="0">
              <a:buNone/>
            </a:pPr>
            <a:r>
              <a:rPr lang="de-DE" dirty="0"/>
              <a:t>-	Jagdhornblasen, </a:t>
            </a:r>
          </a:p>
          <a:p>
            <a:pPr marL="0" indent="0">
              <a:buNone/>
            </a:pPr>
            <a:r>
              <a:rPr lang="de-DE" dirty="0"/>
              <a:t>-	Jagdgebrauchshundewesen, </a:t>
            </a:r>
          </a:p>
          <a:p>
            <a:pPr marL="0" indent="0">
              <a:buNone/>
            </a:pPr>
            <a:r>
              <a:rPr lang="de-DE" dirty="0"/>
              <a:t>-	jagdliche Aus-, Fort- und Weiterbildung </a:t>
            </a:r>
            <a:br>
              <a:rPr lang="de-DE" dirty="0"/>
            </a:br>
            <a:r>
              <a:rPr lang="de-DE" dirty="0"/>
              <a:t>	(Leitung der Jagdschule),</a:t>
            </a:r>
          </a:p>
          <a:p>
            <a:pPr marL="0" indent="0">
              <a:buNone/>
            </a:pPr>
            <a:r>
              <a:rPr lang="de-DE" dirty="0"/>
              <a:t>-	Jugendarbeit (Lernort Natur), </a:t>
            </a:r>
          </a:p>
          <a:p>
            <a:pPr marL="0" indent="0">
              <a:buNone/>
            </a:pPr>
            <a:r>
              <a:rPr lang="de-DE" dirty="0"/>
              <a:t>-	Umwelt-, Natur- und Tierschutz </a:t>
            </a:r>
          </a:p>
          <a:p>
            <a:pPr marL="0" indent="0">
              <a:buNone/>
            </a:pPr>
            <a:r>
              <a:rPr lang="de-DE" dirty="0"/>
              <a:t> </a:t>
            </a:r>
          </a:p>
          <a:p>
            <a:pPr>
              <a:buFontTx/>
              <a:buChar char="-"/>
            </a:pPr>
            <a:endParaRPr lang="de-DE" sz="3200" dirty="0"/>
          </a:p>
          <a:p>
            <a:pPr marL="0" indent="0">
              <a:buNone/>
            </a:pPr>
            <a:endParaRPr lang="de-DE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856DD1E-E89D-8F2F-3979-9C08F2CAC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BD79A5F-0E08-9E6D-1203-F51EF03B3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31954236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9FBB8-4898-7C1A-07F1-62642BE88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4F5D4A6-93D0-0C7A-EA67-441309624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TOP 12.6 </a:t>
            </a:r>
            <a:br>
              <a:rPr lang="de-DE" dirty="0"/>
            </a:br>
            <a:r>
              <a:rPr lang="de-DE" sz="2800" dirty="0"/>
              <a:t>Wahl der Obfrau für Presse und Öffentlichkeitsarbeit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CAF8B5B-4F48-E0A3-458D-9FEC45B55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sz="3200" dirty="0"/>
          </a:p>
          <a:p>
            <a:pPr marL="0" indent="0">
              <a:buNone/>
            </a:pPr>
            <a:r>
              <a:rPr lang="de-DE" sz="3200" dirty="0"/>
              <a:t>- vakant</a:t>
            </a:r>
          </a:p>
          <a:p>
            <a:pPr>
              <a:buFontTx/>
              <a:buChar char="-"/>
            </a:pPr>
            <a:endParaRPr lang="de-DE" sz="3200" dirty="0"/>
          </a:p>
          <a:p>
            <a:pPr marL="0" indent="0">
              <a:buNone/>
            </a:pPr>
            <a:endParaRPr lang="de-DE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A04E600-01B1-346D-5686-6A8EE842F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06A96BB-AFE8-8219-9E32-60F9E5952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35693715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A6127-C22D-58FC-A2AF-5F2412513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77C1B57-8437-8729-73C8-5513CD03D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TOP 12.7 </a:t>
            </a:r>
            <a:br>
              <a:rPr lang="de-DE" dirty="0"/>
            </a:br>
            <a:r>
              <a:rPr lang="de-DE" sz="2800" dirty="0"/>
              <a:t>Wahl des Obmanns für das Schießwesen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B551392-C7B1-E9FF-6C25-AF0B4695A2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3200" dirty="0"/>
              <a:t>Kandidaten:</a:t>
            </a:r>
          </a:p>
          <a:p>
            <a:pPr>
              <a:buFontTx/>
              <a:buChar char="-"/>
            </a:pPr>
            <a:r>
              <a:rPr lang="de-DE" sz="3200" dirty="0"/>
              <a:t>Jürgen Doppstädt</a:t>
            </a:r>
          </a:p>
          <a:p>
            <a:pPr>
              <a:buFontTx/>
              <a:buChar char="-"/>
            </a:pPr>
            <a:endParaRPr lang="de-DE" sz="3200" dirty="0"/>
          </a:p>
          <a:p>
            <a:pPr>
              <a:buFontTx/>
              <a:buChar char="-"/>
            </a:pPr>
            <a:endParaRPr lang="de-DE" sz="3200" dirty="0"/>
          </a:p>
          <a:p>
            <a:pPr marL="0" indent="0">
              <a:buNone/>
            </a:pPr>
            <a:endParaRPr lang="de-DE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D00E878-4071-B102-2040-3DB9D018E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8A58C67-CC9B-5CF8-31A9-EDD3DFA2D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31921531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5FDF2-9DD7-1443-35D8-C7B14FC2F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BF011B1-523A-BD16-4F7E-B4FA0E1AF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TOP 12.8 </a:t>
            </a:r>
            <a:br>
              <a:rPr lang="de-DE" dirty="0"/>
            </a:br>
            <a:r>
              <a:rPr lang="de-DE" sz="2800" dirty="0"/>
              <a:t>Wahl des Obmanns für das Jagdhornblasen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56B6B7A-5F5D-A0CF-5498-DCD0FDC576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3200" dirty="0"/>
              <a:t>Kandidaten:</a:t>
            </a:r>
          </a:p>
          <a:p>
            <a:pPr>
              <a:buFontTx/>
              <a:buChar char="-"/>
            </a:pPr>
            <a:r>
              <a:rPr lang="de-DE" sz="3200" dirty="0"/>
              <a:t>Klaus Neumann</a:t>
            </a:r>
          </a:p>
          <a:p>
            <a:pPr>
              <a:buFontTx/>
              <a:buChar char="-"/>
            </a:pPr>
            <a:endParaRPr lang="de-DE" sz="3200" dirty="0"/>
          </a:p>
          <a:p>
            <a:pPr>
              <a:buFontTx/>
              <a:buChar char="-"/>
            </a:pPr>
            <a:endParaRPr lang="de-DE" sz="3200" dirty="0"/>
          </a:p>
          <a:p>
            <a:pPr marL="0" indent="0">
              <a:buNone/>
            </a:pPr>
            <a:endParaRPr lang="de-DE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8F9D59D-0E07-4EF9-7FC6-F13614946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8E810FD-DB49-764A-A403-7C4538F96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31699357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6EC05-2643-2A27-D507-943A69B00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1C08547-B765-4332-6E20-34A426ED7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TOP 12.9</a:t>
            </a:r>
            <a:br>
              <a:rPr lang="de-DE" dirty="0"/>
            </a:br>
            <a:r>
              <a:rPr lang="de-DE" sz="2800" dirty="0"/>
              <a:t>Wahl der Obfrau für das Jagdgebrauchshundewesen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F4D397F-B65B-9F01-AD92-595A4BFD4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3200" dirty="0"/>
              <a:t>Kandidaten:</a:t>
            </a:r>
          </a:p>
          <a:p>
            <a:pPr>
              <a:buFontTx/>
              <a:buChar char="-"/>
            </a:pPr>
            <a:r>
              <a:rPr lang="de-DE" sz="3200" dirty="0"/>
              <a:t>Sandra Dußling</a:t>
            </a:r>
          </a:p>
          <a:p>
            <a:pPr>
              <a:buFontTx/>
              <a:buChar char="-"/>
            </a:pPr>
            <a:endParaRPr lang="de-DE" sz="3200" dirty="0"/>
          </a:p>
          <a:p>
            <a:pPr>
              <a:buFontTx/>
              <a:buChar char="-"/>
            </a:pPr>
            <a:endParaRPr lang="de-DE" sz="3200" dirty="0"/>
          </a:p>
          <a:p>
            <a:pPr marL="0" indent="0">
              <a:buNone/>
            </a:pPr>
            <a:endParaRPr lang="de-DE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E919BBC-7B80-1122-51A8-8CF67CC3E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E043613-0241-1B99-78C2-E196305D6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6587817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57CC1-1CF5-DEA8-6881-EBAF834F8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3F431BA-C264-2EB7-F8B7-365CC3780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23893"/>
          </a:xfrm>
        </p:spPr>
        <p:txBody>
          <a:bodyPr>
            <a:normAutofit/>
          </a:bodyPr>
          <a:lstStyle/>
          <a:p>
            <a:r>
              <a:rPr lang="de-DE" dirty="0"/>
              <a:t>TOP 12.10</a:t>
            </a:r>
            <a:br>
              <a:rPr lang="de-DE" dirty="0"/>
            </a:br>
            <a:r>
              <a:rPr lang="de-DE" sz="2800" dirty="0"/>
              <a:t>Wahl des Obmanns für die jagdliche Aus-, Fort- und Weiterbildung (Leitung der Jagdschule)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36702A1-E6E6-94A5-0ECA-39D493A6D1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3200" dirty="0"/>
              <a:t>Kandidaten:</a:t>
            </a:r>
          </a:p>
          <a:p>
            <a:pPr>
              <a:buFontTx/>
              <a:buChar char="-"/>
            </a:pPr>
            <a:r>
              <a:rPr lang="de-DE" sz="3200" dirty="0"/>
              <a:t>Ernst-Michael Sperle</a:t>
            </a:r>
          </a:p>
          <a:p>
            <a:pPr>
              <a:buFontTx/>
              <a:buChar char="-"/>
            </a:pPr>
            <a:endParaRPr lang="de-DE" sz="3200" dirty="0"/>
          </a:p>
          <a:p>
            <a:pPr>
              <a:buFontTx/>
              <a:buChar char="-"/>
            </a:pPr>
            <a:endParaRPr lang="de-DE" sz="3200" dirty="0"/>
          </a:p>
          <a:p>
            <a:pPr marL="0" indent="0">
              <a:buNone/>
            </a:pPr>
            <a:endParaRPr lang="de-DE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99C5F63-3830-1718-9675-BBFD942DE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4CA4BCA-EE38-3C90-0BCB-9BEA4CAFF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37978160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9A729-238E-720C-1F3E-125FDED88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194D47B-1790-D1E9-C229-9F17C0C01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28330"/>
          </a:xfrm>
        </p:spPr>
        <p:txBody>
          <a:bodyPr>
            <a:normAutofit/>
          </a:bodyPr>
          <a:lstStyle/>
          <a:p>
            <a:r>
              <a:rPr lang="de-DE" dirty="0"/>
              <a:t>TOP 12.11</a:t>
            </a:r>
            <a:br>
              <a:rPr lang="de-DE" dirty="0"/>
            </a:br>
            <a:r>
              <a:rPr lang="de-DE" sz="2800" dirty="0"/>
              <a:t>Wahl der Obfrau für Jugendarbeit (Lernort Natur)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0921C12-43FA-0B6D-1D51-762788815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3200" dirty="0"/>
              <a:t>Kandidaten:</a:t>
            </a:r>
          </a:p>
          <a:p>
            <a:pPr>
              <a:buFontTx/>
              <a:buChar char="-"/>
            </a:pPr>
            <a:r>
              <a:rPr lang="de-DE" sz="3200" dirty="0"/>
              <a:t>Anne Waizmann</a:t>
            </a:r>
          </a:p>
          <a:p>
            <a:pPr>
              <a:buFontTx/>
              <a:buChar char="-"/>
            </a:pPr>
            <a:endParaRPr lang="de-DE" sz="3200" dirty="0"/>
          </a:p>
          <a:p>
            <a:pPr>
              <a:buFontTx/>
              <a:buChar char="-"/>
            </a:pPr>
            <a:endParaRPr lang="de-DE" sz="3200" dirty="0"/>
          </a:p>
          <a:p>
            <a:pPr marL="0" indent="0">
              <a:buNone/>
            </a:pPr>
            <a:endParaRPr lang="de-DE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D493863-D641-C251-9C5B-73694A84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E8FFDF4-9B2A-EE97-C828-5949D20FC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9614818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A67CF-8733-4E7C-DFCF-2354A62F2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9504195-025F-41D2-E805-76D5083F0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23893"/>
          </a:xfrm>
        </p:spPr>
        <p:txBody>
          <a:bodyPr>
            <a:normAutofit/>
          </a:bodyPr>
          <a:lstStyle/>
          <a:p>
            <a:r>
              <a:rPr lang="de-DE" dirty="0"/>
              <a:t>TOP 12.12</a:t>
            </a:r>
            <a:br>
              <a:rPr lang="de-DE" dirty="0"/>
            </a:br>
            <a:r>
              <a:rPr lang="de-DE" sz="2800" dirty="0"/>
              <a:t>Wahl des Obmanns für Umwelt-, Natur- und Tierschutz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635E302-F3C0-ACA0-3BF1-C13DD2B1F6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3200" dirty="0"/>
              <a:t>Kandidaten:</a:t>
            </a:r>
          </a:p>
          <a:p>
            <a:pPr>
              <a:buFontTx/>
              <a:buChar char="-"/>
            </a:pPr>
            <a:r>
              <a:rPr lang="de-DE" sz="3200" dirty="0"/>
              <a:t>Thomas Steiner</a:t>
            </a:r>
          </a:p>
          <a:p>
            <a:pPr>
              <a:buFontTx/>
              <a:buChar char="-"/>
            </a:pPr>
            <a:endParaRPr lang="de-DE" sz="3200" dirty="0"/>
          </a:p>
          <a:p>
            <a:pPr>
              <a:buFontTx/>
              <a:buChar char="-"/>
            </a:pPr>
            <a:endParaRPr lang="de-DE" sz="3200" dirty="0"/>
          </a:p>
          <a:p>
            <a:pPr marL="0" indent="0">
              <a:buNone/>
            </a:pPr>
            <a:endParaRPr lang="de-DE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3F10A6A-DA09-81C8-63CF-69F90A32E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4B5B1B1-FEBA-6AC6-65B5-E175EF8EE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25245910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CC7FE-D60D-9191-14F5-EBBC648FF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E7CB943-82C8-D529-5092-473760E99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23893"/>
          </a:xfrm>
        </p:spPr>
        <p:txBody>
          <a:bodyPr>
            <a:normAutofit/>
          </a:bodyPr>
          <a:lstStyle/>
          <a:p>
            <a:r>
              <a:rPr lang="de-DE" dirty="0"/>
              <a:t>TOP 12.13</a:t>
            </a:r>
            <a:br>
              <a:rPr lang="de-DE" dirty="0"/>
            </a:br>
            <a:r>
              <a:rPr lang="de-DE" sz="2800" dirty="0"/>
              <a:t>Wahl der beiden Rechnungsprüfer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E0E7939-4FAC-4053-C975-42DAE61E68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3200" dirty="0"/>
              <a:t>Kandidaten:</a:t>
            </a:r>
          </a:p>
          <a:p>
            <a:pPr>
              <a:buFontTx/>
              <a:buChar char="-"/>
            </a:pPr>
            <a:r>
              <a:rPr lang="de-DE" sz="3200" dirty="0"/>
              <a:t>Karl Rothbart</a:t>
            </a:r>
          </a:p>
          <a:p>
            <a:pPr>
              <a:buFontTx/>
              <a:buChar char="-"/>
            </a:pPr>
            <a:r>
              <a:rPr lang="de-DE" sz="3200" dirty="0"/>
              <a:t>Andreas Geiß</a:t>
            </a:r>
          </a:p>
          <a:p>
            <a:pPr>
              <a:buFontTx/>
              <a:buChar char="-"/>
            </a:pPr>
            <a:r>
              <a:rPr lang="de-DE" sz="3200" dirty="0"/>
              <a:t>Karl Hauber</a:t>
            </a:r>
          </a:p>
          <a:p>
            <a:pPr>
              <a:buFontTx/>
              <a:buChar char="-"/>
            </a:pPr>
            <a:endParaRPr lang="de-DE" sz="3200" dirty="0"/>
          </a:p>
          <a:p>
            <a:pPr marL="0" indent="0">
              <a:buNone/>
            </a:pPr>
            <a:endParaRPr lang="de-DE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F963385-6A04-9E3F-2B9F-6CCA2A005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5F1CF09-D788-4D09-63B0-7EB5E05A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9429651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1B996-B848-EB65-B30F-127164410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D41DD4-D4E4-8083-0717-3D3D48D88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13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1FC28AD-9C17-D568-F517-ABC9412B5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3200" dirty="0"/>
              <a:t>Wahl der Delegierten zum Landesjägertag </a:t>
            </a:r>
          </a:p>
          <a:p>
            <a:pPr marL="0" indent="0">
              <a:buNone/>
            </a:pPr>
            <a:r>
              <a:rPr lang="de-DE" sz="3200" dirty="0"/>
              <a:t>am </a:t>
            </a:r>
            <a:r>
              <a:rPr lang="de-DE" sz="4000" b="1" dirty="0"/>
              <a:t>25.07.2026</a:t>
            </a:r>
            <a:r>
              <a:rPr lang="de-DE" sz="3200" dirty="0"/>
              <a:t> in Schwäbisch Gmünd </a:t>
            </a:r>
          </a:p>
          <a:p>
            <a:pPr marL="0" indent="0">
              <a:buNone/>
            </a:pPr>
            <a:endParaRPr lang="de-DE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FFB3CF8-78F6-4CCD-10D2-8435CCCBE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0401EB5-1E6B-F789-C6DD-D79280DBA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4220886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97E72-B029-D9C0-6D9A-03150D655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AE9FAD1-C1CC-2AFD-3462-F88532385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4.1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B1609E2-B460-ED8A-FE2F-605340C6A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3200" dirty="0"/>
              <a:t>Hubert Kucher</a:t>
            </a:r>
          </a:p>
          <a:p>
            <a:pPr marL="0" indent="0">
              <a:buNone/>
            </a:pPr>
            <a:r>
              <a:rPr lang="de-DE" sz="3200" dirty="0"/>
              <a:t>Kreisvorsitzender des Bauernverbands</a:t>
            </a:r>
          </a:p>
          <a:p>
            <a:pPr marL="0" indent="0">
              <a:buNone/>
            </a:pPr>
            <a:r>
              <a:rPr lang="de-DE" sz="3200" dirty="0"/>
              <a:t>Ostalb-Heidenheim</a:t>
            </a:r>
          </a:p>
          <a:p>
            <a:pPr marL="0" indent="0">
              <a:buNone/>
            </a:pPr>
            <a:endParaRPr lang="de-DE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8B2706D-0540-2817-B2A4-E53C99A85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Jahreshauptversammlung 2026</a:t>
            </a: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CCC8F0D-1CDE-D002-1CC4-5B11727EF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23571341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BD476-7145-AD3D-418D-60875B6FD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799824D-2BAA-1C64-6BE2-E81C2FD8D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13 </a:t>
            </a:r>
            <a:r>
              <a:rPr lang="de-DE" sz="2800" dirty="0"/>
              <a:t>Wahl der Delegierten zum Landesjägertag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8C18C21-DFDC-0A86-AE70-D8976231A9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593EBBB-E392-DC9B-E23C-7742E68F9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B8D3BED-777C-779D-B4A6-E7AD97926EB7}"/>
              </a:ext>
            </a:extLst>
          </p:cNvPr>
          <p:cNvSpPr txBox="1"/>
          <p:nvPr/>
        </p:nvSpPr>
        <p:spPr>
          <a:xfrm>
            <a:off x="838199" y="1825625"/>
            <a:ext cx="767772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Kandidaten: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Ralf Bodamer (von Amts wegen)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Uwe Zeißler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Thomas Steiner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Sarah Rath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Anne Waizmann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Florian Gaugler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Else Kanetzki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Sandra Dußling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Margitta Gramlich-Bommersbach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Raimund Müller 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E0A852-641E-F1E3-D4B5-E68426A48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7900031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2A81D-45B7-EE09-5D49-08C9FD5FA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EDE9990-AE7A-B437-D5AE-C0E5A4DB0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14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2DAC3DB-585E-5864-2ECE-66161F25DA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3200" dirty="0"/>
              <a:t>Beitragsanpassung zum 01.01.2027</a:t>
            </a:r>
          </a:p>
          <a:p>
            <a:pPr marL="0" indent="0">
              <a:buNone/>
            </a:pPr>
            <a:endParaRPr lang="de-DE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226D28B-09F5-9009-3827-CD05E7DDE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DA94E5C-7DEA-2E38-10A7-5272B19B9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34376240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F4A447-4980-8A20-A852-A08A78742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14 </a:t>
            </a:r>
            <a:r>
              <a:rPr lang="de-DE" sz="2800" dirty="0"/>
              <a:t>Beitragsanpassung zum 01.01.2027</a:t>
            </a:r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6A3B165F-81B0-0650-522D-8F2EAFC9711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61535" y="1549285"/>
          <a:ext cx="9634193" cy="4657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55683">
                  <a:extLst>
                    <a:ext uri="{9D8B030D-6E8A-4147-A177-3AD203B41FA5}">
                      <a16:colId xmlns:a16="http://schemas.microsoft.com/office/drawing/2014/main" val="1510795691"/>
                    </a:ext>
                  </a:extLst>
                </a:gridCol>
                <a:gridCol w="1495702">
                  <a:extLst>
                    <a:ext uri="{9D8B030D-6E8A-4147-A177-3AD203B41FA5}">
                      <a16:colId xmlns:a16="http://schemas.microsoft.com/office/drawing/2014/main" val="3720436725"/>
                    </a:ext>
                  </a:extLst>
                </a:gridCol>
                <a:gridCol w="1495702">
                  <a:extLst>
                    <a:ext uri="{9D8B030D-6E8A-4147-A177-3AD203B41FA5}">
                      <a16:colId xmlns:a16="http://schemas.microsoft.com/office/drawing/2014/main" val="3328496722"/>
                    </a:ext>
                  </a:extLst>
                </a:gridCol>
                <a:gridCol w="1495702">
                  <a:extLst>
                    <a:ext uri="{9D8B030D-6E8A-4147-A177-3AD203B41FA5}">
                      <a16:colId xmlns:a16="http://schemas.microsoft.com/office/drawing/2014/main" val="341621092"/>
                    </a:ext>
                  </a:extLst>
                </a:gridCol>
                <a:gridCol w="1495702">
                  <a:extLst>
                    <a:ext uri="{9D8B030D-6E8A-4147-A177-3AD203B41FA5}">
                      <a16:colId xmlns:a16="http://schemas.microsoft.com/office/drawing/2014/main" val="883658347"/>
                    </a:ext>
                  </a:extLst>
                </a:gridCol>
                <a:gridCol w="1495702">
                  <a:extLst>
                    <a:ext uri="{9D8B030D-6E8A-4147-A177-3AD203B41FA5}">
                      <a16:colId xmlns:a16="http://schemas.microsoft.com/office/drawing/2014/main" val="3694075153"/>
                    </a:ext>
                  </a:extLst>
                </a:gridCol>
              </a:tblGrid>
              <a:tr h="1164260"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  <a:buNone/>
                      </a:pPr>
                      <a:r>
                        <a:rPr lang="de-DE" sz="2000" kern="100" dirty="0">
                          <a:effectLst/>
                        </a:rPr>
                        <a:t>Beitragszusammensetzung</a:t>
                      </a:r>
                      <a:endParaRPr lang="de-DE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  <a:buNone/>
                      </a:pPr>
                      <a:r>
                        <a:rPr lang="de-DE" sz="2000" kern="100">
                          <a:effectLst/>
                        </a:rPr>
                        <a:t>bis 31.12.2026</a:t>
                      </a:r>
                      <a:endParaRPr lang="de-DE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  <a:buNone/>
                      </a:pPr>
                      <a:r>
                        <a:rPr lang="de-DE" sz="2000" kern="100">
                          <a:effectLst/>
                        </a:rPr>
                        <a:t>Ab 01.01.2027</a:t>
                      </a:r>
                      <a:endParaRPr lang="de-DE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  <a:buNone/>
                      </a:pPr>
                      <a:r>
                        <a:rPr lang="de-DE" sz="2000" kern="100">
                          <a:effectLst/>
                        </a:rPr>
                        <a:t>Variante 1</a:t>
                      </a:r>
                      <a:endParaRPr lang="de-DE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  <a:buNone/>
                      </a:pPr>
                      <a:r>
                        <a:rPr lang="de-DE" sz="2000" kern="100">
                          <a:effectLst/>
                        </a:rPr>
                        <a:t>Variante 2</a:t>
                      </a:r>
                      <a:endParaRPr lang="de-DE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  <a:buNone/>
                      </a:pPr>
                      <a:r>
                        <a:rPr lang="de-DE" sz="2000" kern="100">
                          <a:effectLst/>
                        </a:rPr>
                        <a:t>Variante 3</a:t>
                      </a:r>
                      <a:endParaRPr lang="de-DE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6264246"/>
                  </a:ext>
                </a:extLst>
              </a:tr>
              <a:tr h="1164260"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  <a:buNone/>
                      </a:pPr>
                      <a:r>
                        <a:rPr lang="de-DE" sz="2000" kern="100" dirty="0">
                          <a:effectLst/>
                        </a:rPr>
                        <a:t>Landesjagd-verband</a:t>
                      </a:r>
                      <a:endParaRPr lang="de-DE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  <a:buNone/>
                      </a:pPr>
                      <a:r>
                        <a:rPr lang="de-DE" sz="2000" kern="100" dirty="0">
                          <a:effectLst/>
                        </a:rPr>
                        <a:t>65,00</a:t>
                      </a:r>
                      <a:endParaRPr lang="de-DE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  <a:buNone/>
                      </a:pPr>
                      <a:r>
                        <a:rPr lang="de-DE" sz="2000" kern="100" dirty="0">
                          <a:solidFill>
                            <a:srgbClr val="FF0000"/>
                          </a:solidFill>
                          <a:effectLst/>
                        </a:rPr>
                        <a:t>+ 15,00</a:t>
                      </a:r>
                      <a:endParaRPr lang="de-DE" sz="20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  <a:buNone/>
                      </a:pPr>
                      <a:r>
                        <a:rPr lang="de-DE" sz="2000" kern="100">
                          <a:effectLst/>
                        </a:rPr>
                        <a:t>80,00</a:t>
                      </a:r>
                      <a:endParaRPr lang="de-DE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  <a:buNone/>
                      </a:pPr>
                      <a:r>
                        <a:rPr lang="de-DE" sz="2000" kern="100">
                          <a:effectLst/>
                        </a:rPr>
                        <a:t>80,00</a:t>
                      </a:r>
                      <a:endParaRPr lang="de-DE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  <a:buNone/>
                      </a:pPr>
                      <a:r>
                        <a:rPr lang="de-DE" sz="2000" kern="100" dirty="0">
                          <a:effectLst/>
                        </a:rPr>
                        <a:t>80,00</a:t>
                      </a:r>
                      <a:endParaRPr lang="de-DE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94002028"/>
                  </a:ext>
                </a:extLst>
              </a:tr>
              <a:tr h="1164260"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  <a:buNone/>
                      </a:pPr>
                      <a:r>
                        <a:rPr lang="de-DE" sz="2000" kern="100">
                          <a:effectLst/>
                        </a:rPr>
                        <a:t>Jägervereinigung Aalen</a:t>
                      </a:r>
                      <a:endParaRPr lang="de-DE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  <a:buNone/>
                      </a:pPr>
                      <a:r>
                        <a:rPr lang="de-DE" sz="2000" kern="100">
                          <a:effectLst/>
                        </a:rPr>
                        <a:t>21,24</a:t>
                      </a:r>
                      <a:endParaRPr lang="de-DE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  <a:buNone/>
                      </a:pPr>
                      <a:r>
                        <a:rPr lang="de-DE" sz="2000" kern="100" dirty="0">
                          <a:effectLst/>
                        </a:rPr>
                        <a:t>+ ????</a:t>
                      </a:r>
                      <a:endParaRPr lang="de-DE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  <a:buNone/>
                      </a:pPr>
                      <a:r>
                        <a:rPr lang="de-DE" sz="2000" kern="100" dirty="0">
                          <a:effectLst/>
                        </a:rPr>
                        <a:t>21,24</a:t>
                      </a:r>
                    </a:p>
                    <a:p>
                      <a:pPr algn="ctr">
                        <a:spcAft>
                          <a:spcPts val="1000"/>
                        </a:spcAft>
                        <a:buNone/>
                      </a:pPr>
                      <a:r>
                        <a:rPr lang="de-DE" sz="2000" kern="100" dirty="0">
                          <a:solidFill>
                            <a:srgbClr val="FF0000"/>
                          </a:solidFill>
                          <a:effectLst/>
                        </a:rPr>
                        <a:t>+0,00</a:t>
                      </a:r>
                      <a:endParaRPr lang="de-DE" sz="20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  <a:buNone/>
                      </a:pPr>
                      <a:r>
                        <a:rPr lang="de-DE" sz="2000" kern="100" dirty="0">
                          <a:effectLst/>
                        </a:rPr>
                        <a:t>25,00</a:t>
                      </a:r>
                    </a:p>
                    <a:p>
                      <a:pPr algn="ctr">
                        <a:spcAft>
                          <a:spcPts val="1000"/>
                        </a:spcAft>
                        <a:buNone/>
                      </a:pPr>
                      <a:r>
                        <a:rPr lang="de-DE" sz="2000" kern="100" dirty="0">
                          <a:solidFill>
                            <a:srgbClr val="FF0000"/>
                          </a:solidFill>
                          <a:effectLst/>
                        </a:rPr>
                        <a:t>+3,76</a:t>
                      </a:r>
                      <a:endParaRPr lang="de-DE" sz="20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  <a:buNone/>
                      </a:pPr>
                      <a:r>
                        <a:rPr lang="de-DE" sz="2000" kern="100" dirty="0">
                          <a:effectLst/>
                        </a:rPr>
                        <a:t>30,00</a:t>
                      </a:r>
                    </a:p>
                    <a:p>
                      <a:pPr algn="ctr">
                        <a:spcAft>
                          <a:spcPts val="1000"/>
                        </a:spcAft>
                        <a:buNone/>
                      </a:pPr>
                      <a:r>
                        <a:rPr lang="de-DE" sz="2000" kern="100" dirty="0">
                          <a:solidFill>
                            <a:srgbClr val="FF0000"/>
                          </a:solidFill>
                          <a:effectLst/>
                        </a:rPr>
                        <a:t>+ 8,76</a:t>
                      </a:r>
                      <a:endParaRPr lang="de-DE" sz="20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5491134"/>
                  </a:ext>
                </a:extLst>
              </a:tr>
              <a:tr h="1164260"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  <a:buNone/>
                      </a:pPr>
                      <a:r>
                        <a:rPr lang="de-DE" sz="2000" kern="100" dirty="0">
                          <a:effectLst/>
                        </a:rPr>
                        <a:t>Gesamtbeitrag</a:t>
                      </a:r>
                    </a:p>
                    <a:p>
                      <a:pPr algn="ctr">
                        <a:spcAft>
                          <a:spcPts val="1000"/>
                        </a:spcAft>
                        <a:buNone/>
                      </a:pPr>
                      <a:r>
                        <a:rPr lang="de-DE" sz="2000" kern="100" dirty="0">
                          <a:effectLst/>
                        </a:rPr>
                        <a:t>(Einzug)</a:t>
                      </a:r>
                      <a:endParaRPr lang="de-DE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  <a:buNone/>
                      </a:pPr>
                      <a:r>
                        <a:rPr lang="de-DE" sz="2000" kern="100" dirty="0">
                          <a:effectLst/>
                        </a:rPr>
                        <a:t>86,24</a:t>
                      </a:r>
                      <a:endParaRPr lang="de-DE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  <a:buNone/>
                      </a:pPr>
                      <a:r>
                        <a:rPr lang="de-DE" sz="2000" kern="100">
                          <a:effectLst/>
                        </a:rPr>
                        <a:t>+ 15,00</a:t>
                      </a:r>
                    </a:p>
                    <a:p>
                      <a:pPr algn="ctr">
                        <a:spcAft>
                          <a:spcPts val="1000"/>
                        </a:spcAft>
                        <a:buNone/>
                      </a:pPr>
                      <a:r>
                        <a:rPr lang="de-DE" sz="2000" kern="100">
                          <a:effectLst/>
                        </a:rPr>
                        <a:t>+ ???</a:t>
                      </a:r>
                      <a:endParaRPr lang="de-DE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  <a:buNone/>
                      </a:pPr>
                      <a:r>
                        <a:rPr lang="de-DE" sz="2000" kern="100" dirty="0">
                          <a:effectLst/>
                        </a:rPr>
                        <a:t>101,24</a:t>
                      </a:r>
                      <a:endParaRPr lang="de-DE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  <a:buNone/>
                      </a:pPr>
                      <a:r>
                        <a:rPr lang="de-DE" sz="2000" kern="100" dirty="0">
                          <a:effectLst/>
                        </a:rPr>
                        <a:t>105,00</a:t>
                      </a:r>
                      <a:endParaRPr lang="de-DE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  <a:buNone/>
                      </a:pPr>
                      <a:r>
                        <a:rPr lang="de-DE" sz="2000" kern="100" dirty="0">
                          <a:effectLst/>
                        </a:rPr>
                        <a:t>110,0</a:t>
                      </a:r>
                      <a:endParaRPr lang="de-DE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46052699"/>
                  </a:ext>
                </a:extLst>
              </a:tr>
            </a:tbl>
          </a:graphicData>
        </a:graphic>
      </p:graphicFrame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2E7E9DC-0AE7-D0D2-3412-46979FC26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A21D941-9D7A-90DB-B47D-E7242D595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  <p:sp>
        <p:nvSpPr>
          <p:cNvPr id="8" name="Kreis: nicht ausgefüllt 7">
            <a:extLst>
              <a:ext uri="{FF2B5EF4-FFF2-40B4-BE49-F238E27FC236}">
                <a16:creationId xmlns:a16="http://schemas.microsoft.com/office/drawing/2014/main" id="{7C92AB5E-F64A-AA25-3B90-ACC34F2DFDF6}"/>
              </a:ext>
            </a:extLst>
          </p:cNvPr>
          <p:cNvSpPr/>
          <p:nvPr/>
        </p:nvSpPr>
        <p:spPr>
          <a:xfrm>
            <a:off x="7232074" y="1828670"/>
            <a:ext cx="2235200" cy="4389697"/>
          </a:xfrm>
          <a:prstGeom prst="donut">
            <a:avLst>
              <a:gd name="adj" fmla="val 14963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51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003097-7731-71BC-EF99-498E9B46A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14 </a:t>
            </a:r>
            <a:r>
              <a:rPr lang="de-DE" sz="2800" dirty="0"/>
              <a:t>Beitragsanpassung zum 01.01.2027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524294A-B982-DEA9-100C-629125011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47270" cy="4351338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Antrag: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Die Versammlung beschließt im Zuge der Beitrags-erhöhung des Landesjagdverbandes zum 01.01.2027 den eigenen Beitragsanteil der Jägervereinigung Aalen im Ostalbkreis e.V. auf 25,00 € im Jahr anzupassen.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E14B30-E412-6FDD-A365-133A57548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DCC0476-3950-EF69-519A-C2D4A5A43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</p:spTree>
    <p:extLst>
      <p:ext uri="{BB962C8B-B14F-4D97-AF65-F5344CB8AC3E}">
        <p14:creationId xmlns:p14="http://schemas.microsoft.com/office/powerpoint/2010/main" val="29880654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AEC44-7A93-3CEC-9194-C8D3AA1FA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D80C2D3-1CDC-FE27-309F-8E05EF274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15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DC856BC-DBC5-4D44-EA48-4E80BD1FB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3200" dirty="0"/>
              <a:t>Behandlung eingegangener Anträge</a:t>
            </a:r>
          </a:p>
          <a:p>
            <a:pPr marL="0" indent="0">
              <a:buNone/>
            </a:pPr>
            <a:endParaRPr lang="de-DE" sz="3200" dirty="0"/>
          </a:p>
          <a:p>
            <a:pPr marL="0" indent="0">
              <a:buNone/>
            </a:pPr>
            <a:r>
              <a:rPr lang="de-DE" sz="3200" dirty="0">
                <a:sym typeface="Wingdings" panose="05000000000000000000" pitchFamily="2" charset="2"/>
              </a:rPr>
              <a:t> Bis zum Stichtag 09.04.2026 sind beim Vorsitzenden keine Anträge eingegangen</a:t>
            </a:r>
            <a:r>
              <a:rPr lang="de-DE" sz="3200" dirty="0">
                <a:solidFill>
                  <a:srgbClr val="FF0000"/>
                </a:solidFill>
                <a:sym typeface="Wingdings" panose="05000000000000000000" pitchFamily="2" charset="2"/>
              </a:rPr>
              <a:t>.</a:t>
            </a:r>
            <a:endParaRPr lang="de-DE" sz="32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de-DE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D41F1BD-BF2D-891A-0A41-4E63F7450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291C903-576A-6397-A305-689DAC21F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103478254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20E0B-1DBA-6F2E-A9B0-A4E71A6AC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C57072D-C034-A230-23CD-54E311B86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16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18884E7-488D-A6D1-723F-65C9885B6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3200" dirty="0"/>
              <a:t>Jahresvorschau / Termine</a:t>
            </a:r>
          </a:p>
          <a:p>
            <a:pPr marL="0" indent="0">
              <a:buNone/>
            </a:pPr>
            <a:endParaRPr lang="de-DE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27E286E-0196-F303-4D7E-A182E6238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8BEC16C-4CF1-E7E7-3477-1049384BE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282167471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25A7F-5A5F-0591-D4C1-35CD9F612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0024163-0F33-8837-47D9-09EABA9A2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16 </a:t>
            </a:r>
            <a:r>
              <a:rPr lang="de-DE" sz="2800" dirty="0"/>
              <a:t>Jahresvorschau / Termine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662F766-362E-3F15-EE5D-F30EA2051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Veranstaltungs- &amp; Terminübersicht im ausgelegten Flyer </a:t>
            </a:r>
          </a:p>
          <a:p>
            <a:endParaRPr lang="de-DE" dirty="0"/>
          </a:p>
          <a:p>
            <a:r>
              <a:rPr lang="de-DE" dirty="0"/>
              <a:t>JV auf der Landesgartenschau </a:t>
            </a:r>
            <a:r>
              <a:rPr lang="de-DE" dirty="0">
                <a:sym typeface="Wingdings" panose="05000000000000000000" pitchFamily="2" charset="2"/>
              </a:rPr>
              <a:t> 7.-9. August 2026</a:t>
            </a:r>
            <a:br>
              <a:rPr lang="de-DE" dirty="0"/>
            </a:br>
            <a:endParaRPr lang="de-DE" dirty="0"/>
          </a:p>
          <a:p>
            <a:r>
              <a:rPr lang="de-DE" dirty="0"/>
              <a:t>Änderung Termin Hubertusmesse / Hubertusfeier </a:t>
            </a:r>
            <a:r>
              <a:rPr lang="de-DE" dirty="0">
                <a:sym typeface="Wingdings" panose="05000000000000000000" pitchFamily="2" charset="2"/>
              </a:rPr>
              <a:t> 14.11.2026 in Ellwangen</a:t>
            </a:r>
            <a:br>
              <a:rPr lang="de-DE" dirty="0">
                <a:sym typeface="Wingdings" panose="05000000000000000000" pitchFamily="2" charset="2"/>
              </a:rPr>
            </a:br>
            <a:endParaRPr lang="de-DE" dirty="0">
              <a:sym typeface="Wingdings" panose="05000000000000000000" pitchFamily="2" charset="2"/>
            </a:endParaRPr>
          </a:p>
          <a:p>
            <a:r>
              <a:rPr lang="de-DE" dirty="0">
                <a:sym typeface="Wingdings" panose="05000000000000000000" pitchFamily="2" charset="2"/>
              </a:rPr>
              <a:t>Weitere Infos bei den Hegeringen und den Obleuten</a:t>
            </a:r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0A47B71-80FA-46BF-B3C2-80A671E5F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F018B8C-B1CC-4560-4E52-C02F8C9E2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8803852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B6D05-7DE6-E53C-EF6E-96E2F7B99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D436791-AB5D-503D-E452-6FA018397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17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4574FAD-A54C-0509-F109-7DD30892AE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3200" dirty="0"/>
              <a:t>Verschiedenes</a:t>
            </a:r>
          </a:p>
          <a:p>
            <a:pPr marL="0" indent="0">
              <a:buNone/>
            </a:pPr>
            <a:endParaRPr lang="de-DE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8380C7C-375E-64DD-F505-F1A5496AF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439C1D4-588A-CC43-278C-380A98288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405891711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0FB23-436D-1117-D410-5156E3889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41280D1-3BB4-5C6E-94A7-76C8901C5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TOP 17.1 </a:t>
            </a:r>
            <a:br>
              <a:rPr lang="de-DE" dirty="0"/>
            </a:br>
            <a:r>
              <a:rPr lang="de-DE" sz="2800" dirty="0"/>
              <a:t>Dank an ausscheidende Vorstandsmitglieder/Kassenprüfer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8C1985D-552F-F4A2-7295-FF78A0285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de-DE" sz="3200" dirty="0"/>
              <a:t>Silke Bolsinger</a:t>
            </a:r>
          </a:p>
          <a:p>
            <a:r>
              <a:rPr lang="de-DE" sz="3200" dirty="0"/>
              <a:t>Monika Wanka</a:t>
            </a:r>
          </a:p>
          <a:p>
            <a:r>
              <a:rPr lang="de-DE" sz="3200" dirty="0"/>
              <a:t>Margitta Gramlich-Bommersbach</a:t>
            </a:r>
          </a:p>
          <a:p>
            <a:r>
              <a:rPr lang="de-DE" sz="3200" dirty="0"/>
              <a:t>Wolfgang Müller</a:t>
            </a:r>
          </a:p>
          <a:p>
            <a:r>
              <a:rPr lang="de-DE" sz="3200" dirty="0"/>
              <a:t>Bernd Schönherr</a:t>
            </a:r>
          </a:p>
          <a:p>
            <a:r>
              <a:rPr lang="de-DE" sz="3200" dirty="0"/>
              <a:t>David Bölstler</a:t>
            </a:r>
          </a:p>
          <a:p>
            <a:pPr marL="0" indent="0">
              <a:buNone/>
            </a:pPr>
            <a:r>
              <a:rPr lang="de-DE" sz="3200" dirty="0"/>
              <a:t>Kassenprüfer:</a:t>
            </a:r>
          </a:p>
          <a:p>
            <a:r>
              <a:rPr lang="de-DE" sz="3200" dirty="0"/>
              <a:t>Stephan Bommersbach</a:t>
            </a:r>
          </a:p>
          <a:p>
            <a:r>
              <a:rPr lang="de-DE" sz="3200" dirty="0">
                <a:solidFill>
                  <a:srgbClr val="FF0000"/>
                </a:solidFill>
              </a:rPr>
              <a:t>Karl Hauber</a:t>
            </a:r>
          </a:p>
          <a:p>
            <a:pPr marL="0" indent="0">
              <a:buNone/>
            </a:pPr>
            <a:endParaRPr lang="de-DE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7E880CD-FB8D-3E3B-1F4B-723E95EED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B0A6487-5AA6-2849-910C-037018809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69289522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AE061-4DB7-38C4-5520-2EA86C77F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C066E8C-47F7-FEDF-7577-A71ECFFAE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18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618E8C1-0290-CFFC-CB8B-15D5252E6C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3200" dirty="0"/>
              <a:t>Verabschiedung</a:t>
            </a:r>
          </a:p>
          <a:p>
            <a:pPr marL="0" indent="0">
              <a:buNone/>
            </a:pPr>
            <a:endParaRPr lang="de-DE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831824E-A613-E7A1-6EC0-EBEEBFFC6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5C2DA2E-448C-769D-B13A-BA9E79D61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537217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A38CC-3FE7-76CD-31C4-8499559E9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DB38F09-0B41-AC9E-266A-44FBF27FD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4.2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F3368AD-E529-25DE-C6F7-AE353A046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3200" dirty="0"/>
              <a:t>Tobias Witt</a:t>
            </a:r>
          </a:p>
          <a:p>
            <a:pPr marL="0" indent="0">
              <a:buNone/>
            </a:pPr>
            <a:r>
              <a:rPr lang="de-DE" sz="3200" dirty="0"/>
              <a:t>Landratsamt Ostalbkreis</a:t>
            </a:r>
          </a:p>
          <a:p>
            <a:pPr marL="0" indent="0">
              <a:buNone/>
            </a:pPr>
            <a:r>
              <a:rPr lang="de-DE" sz="3200" dirty="0"/>
              <a:t>Untere Jagdbehörde</a:t>
            </a:r>
          </a:p>
          <a:p>
            <a:pPr marL="0" indent="0">
              <a:buNone/>
            </a:pPr>
            <a:r>
              <a:rPr lang="de-DE" sz="3200" dirty="0"/>
              <a:t>Stellv. Geschäftsbereichsleiter</a:t>
            </a:r>
          </a:p>
          <a:p>
            <a:pPr marL="0" indent="0">
              <a:buNone/>
            </a:pPr>
            <a:endParaRPr lang="de-DE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9D535FB-28DD-6495-37AC-D286FFA60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Jahreshauptversammlung 2026</a:t>
            </a: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D331DF4-5C94-58C9-C832-1249C4E73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114126276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39EC65-A98C-5BF5-43A8-5E3B66B06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DD8975-7AB0-28E5-137D-389167800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br>
              <a:rPr lang="de-DE" sz="6000" dirty="0">
                <a:solidFill>
                  <a:srgbClr val="006600"/>
                </a:solidFill>
              </a:rPr>
            </a:br>
            <a:r>
              <a:rPr lang="de-DE" sz="6000" dirty="0">
                <a:solidFill>
                  <a:srgbClr val="006600"/>
                </a:solidFill>
              </a:rPr>
              <a:t>Waidmannsheil und </a:t>
            </a:r>
          </a:p>
          <a:p>
            <a:pPr marL="0" indent="0" algn="ctr">
              <a:buNone/>
            </a:pPr>
            <a:r>
              <a:rPr lang="de-DE" sz="6000" dirty="0">
                <a:solidFill>
                  <a:srgbClr val="006600"/>
                </a:solidFill>
              </a:rPr>
              <a:t>einen schönen Abend!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49740C-823E-52DE-AE1E-BB1650BE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18.04.2026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9DB6021-9B82-A412-708C-9D6298810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Jahreshauptversammlung 2026</a:t>
            </a:r>
          </a:p>
        </p:txBody>
      </p:sp>
    </p:spTree>
    <p:extLst>
      <p:ext uri="{BB962C8B-B14F-4D97-AF65-F5344CB8AC3E}">
        <p14:creationId xmlns:p14="http://schemas.microsoft.com/office/powerpoint/2010/main" val="2484720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8FA8A-291E-A1CA-2C1D-B23E39080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88CFA42-81B6-9338-2520-3406EA7A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5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E6C4290-A426-9EC4-690B-64D712943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3200" dirty="0"/>
              <a:t>Ehrungen</a:t>
            </a:r>
          </a:p>
          <a:p>
            <a:pPr marL="0" indent="0">
              <a:buNone/>
            </a:pPr>
            <a:endParaRPr lang="de-DE" sz="32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A94183E-6942-3C05-1AA6-5EDEE7F59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Jahreshauptversammlung 2026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DA8CE7D-7DAB-623B-EF84-85D649D39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18.04.2026</a:t>
            </a:r>
          </a:p>
        </p:txBody>
      </p:sp>
    </p:spTree>
    <p:extLst>
      <p:ext uri="{BB962C8B-B14F-4D97-AF65-F5344CB8AC3E}">
        <p14:creationId xmlns:p14="http://schemas.microsoft.com/office/powerpoint/2010/main" val="32978728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2" id="{C083AE50-614F-406C-87C4-640FFEC267BE}" vid="{854843FA-E85D-42CA-9CD9-A9F9B444410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Vorlage_PP_2020</Template>
  <TotalTime>0</TotalTime>
  <Words>2070</Words>
  <Application>Microsoft Office PowerPoint</Application>
  <PresentationFormat>Breitbild</PresentationFormat>
  <Paragraphs>671</Paragraphs>
  <Slides>80</Slides>
  <Notes>21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80</vt:i4>
      </vt:variant>
    </vt:vector>
  </HeadingPairs>
  <TitlesOfParts>
    <vt:vector size="88" baseType="lpstr">
      <vt:lpstr>Aptos</vt:lpstr>
      <vt:lpstr>Arial</vt:lpstr>
      <vt:lpstr>Calibri</vt:lpstr>
      <vt:lpstr>Symbol</vt:lpstr>
      <vt:lpstr>Times New Roman</vt:lpstr>
      <vt:lpstr>Verdana</vt:lpstr>
      <vt:lpstr>Wingdings</vt:lpstr>
      <vt:lpstr>Office</vt:lpstr>
      <vt:lpstr>Jahreshauptversammlung </vt:lpstr>
      <vt:lpstr>TOP 1</vt:lpstr>
      <vt:lpstr>TOP 2</vt:lpstr>
      <vt:lpstr>TOP 3</vt:lpstr>
      <vt:lpstr>Gedenken  an die Verstorbenen</vt:lpstr>
      <vt:lpstr>TOP 4</vt:lpstr>
      <vt:lpstr>TOP 4.1</vt:lpstr>
      <vt:lpstr>TOP 4.2</vt:lpstr>
      <vt:lpstr>TOP 5</vt:lpstr>
      <vt:lpstr>TOP 5 Ehrungen</vt:lpstr>
      <vt:lpstr>TOP 5 Ehrungen</vt:lpstr>
      <vt:lpstr>TOP 5 Ehrungen</vt:lpstr>
      <vt:lpstr>TOP 5 Ehrungen</vt:lpstr>
      <vt:lpstr>TOP 5 Ehrungen</vt:lpstr>
      <vt:lpstr>TOP 5 Ehrungen</vt:lpstr>
      <vt:lpstr>TOP 5 Ehrungen</vt:lpstr>
      <vt:lpstr>TOP 6</vt:lpstr>
      <vt:lpstr>TOP 6.1</vt:lpstr>
      <vt:lpstr>TOP 6.1 Bericht des Kreisjägermeisters</vt:lpstr>
      <vt:lpstr>TOP 6.2</vt:lpstr>
      <vt:lpstr>TOP 6.3</vt:lpstr>
      <vt:lpstr>TOP 6.3 Kurzbericht der Schriftführerin</vt:lpstr>
      <vt:lpstr>TOP 6.3 Kurzbericht der Schriftführerin</vt:lpstr>
      <vt:lpstr>TOP 6.4  </vt:lpstr>
      <vt:lpstr>2019 - 2026</vt:lpstr>
      <vt:lpstr>PowerPoint-Präsentation</vt:lpstr>
      <vt:lpstr>TOP 6.5  Kurzbericht des Obmanns     für das Schießwesen</vt:lpstr>
      <vt:lpstr>TOP 6.5  Kurzbericht des Obmanns     für das Schießwesen</vt:lpstr>
      <vt:lpstr>TOP 6.6  Kurzbericht der Obfrau für das    Jagdgebrauchshundewesen</vt:lpstr>
      <vt:lpstr>TOP 6.6  Kurzbericht der Obfrau für das    Jagdgebrauchshundewesen</vt:lpstr>
      <vt:lpstr>TOP 6.7  </vt:lpstr>
      <vt:lpstr>TOP 6.7 Jagdhornbläsergruppe     des Hegerings Ellwangen </vt:lpstr>
      <vt:lpstr>TOP 6.7 Jagdhornbläsergruppe     des Hegerings Aalen </vt:lpstr>
      <vt:lpstr>TOP 6.8 Kurzbericht des Obmanns für Naturschutz         und Biotop, Landschaftspflege</vt:lpstr>
      <vt:lpstr>TOP 6.9 Kurzbericht der Obfrau für Lernort Natur</vt:lpstr>
      <vt:lpstr>TOP 6.9 Kurzbericht der Obfrau für Lernort Natur</vt:lpstr>
      <vt:lpstr>TOP 6.10 Kurzbericht des Leiters    der Jungjägerausbildung</vt:lpstr>
      <vt:lpstr>PowerPoint-Präsentation</vt:lpstr>
      <vt:lpstr>PowerPoint-Präsentation</vt:lpstr>
      <vt:lpstr>TOP 7</vt:lpstr>
      <vt:lpstr>TOP 9 Bericht der Kassenprüfer </vt:lpstr>
      <vt:lpstr>TOP 10</vt:lpstr>
      <vt:lpstr>TOP 11</vt:lpstr>
      <vt:lpstr>TOP 11 Satzungsänderung – Ausgangslage - Ziel</vt:lpstr>
      <vt:lpstr>TOP 11 Satzungsänderung - Handlungsfelder</vt:lpstr>
      <vt:lpstr>Auszug aus dem Satzungsentwurf -Vorstand</vt:lpstr>
      <vt:lpstr>Auszug aus dem Satzungsentwurf - Erweiterter Vorstand</vt:lpstr>
      <vt:lpstr>Auszug aus dem Satzungsentwurf - Mitgliedschaften</vt:lpstr>
      <vt:lpstr>TOP 11 Satzungsänderung - Synopse</vt:lpstr>
      <vt:lpstr>TOP 11 Neuer Satzungsentwurf –     Anmerkungen FA &amp; AG</vt:lpstr>
      <vt:lpstr>TOP 11 Satzungsänderung - Beschlussantrag</vt:lpstr>
      <vt:lpstr>TOP 12 Neuwahlen</vt:lpstr>
      <vt:lpstr>TOP 12 Neuwahlen</vt:lpstr>
      <vt:lpstr>TOP 12 Neuwahlen</vt:lpstr>
      <vt:lpstr>TOP 12.1 Wahl des Kreisjägermeisters</vt:lpstr>
      <vt:lpstr>TOP 12.2 Wahl des stellv. Kreisjägermeisters</vt:lpstr>
      <vt:lpstr>TOP 12.3 Wahl der Schriftführerin</vt:lpstr>
      <vt:lpstr>TOP 12.4 Wahl der Schatzmeisterin</vt:lpstr>
      <vt:lpstr>TOP 12.5 Wahl des Beisitzers</vt:lpstr>
      <vt:lpstr>TOP 12 Neuwahlen</vt:lpstr>
      <vt:lpstr>TOP 12.6  Wahl der Obfrau für Presse und Öffentlichkeitsarbeit</vt:lpstr>
      <vt:lpstr>TOP 12.7  Wahl des Obmanns für das Schießwesen</vt:lpstr>
      <vt:lpstr>TOP 12.8  Wahl des Obmanns für das Jagdhornblasen</vt:lpstr>
      <vt:lpstr>TOP 12.9 Wahl der Obfrau für das Jagdgebrauchshundewesen</vt:lpstr>
      <vt:lpstr>TOP 12.10 Wahl des Obmanns für die jagdliche Aus-, Fort- und Weiterbildung (Leitung der Jagdschule)</vt:lpstr>
      <vt:lpstr>TOP 12.11 Wahl der Obfrau für Jugendarbeit (Lernort Natur)</vt:lpstr>
      <vt:lpstr>TOP 12.12 Wahl des Obmanns für Umwelt-, Natur- und Tierschutz</vt:lpstr>
      <vt:lpstr>TOP 12.13 Wahl der beiden Rechnungsprüfer</vt:lpstr>
      <vt:lpstr>TOP 13</vt:lpstr>
      <vt:lpstr>TOP 13 Wahl der Delegierten zum Landesjägertag</vt:lpstr>
      <vt:lpstr>TOP 14</vt:lpstr>
      <vt:lpstr>TOP 14 Beitragsanpassung zum 01.01.2027</vt:lpstr>
      <vt:lpstr>TOP 14 Beitragsanpassung zum 01.01.2027</vt:lpstr>
      <vt:lpstr>TOP 15</vt:lpstr>
      <vt:lpstr>TOP 16</vt:lpstr>
      <vt:lpstr>TOP 16 Jahresvorschau / Termine</vt:lpstr>
      <vt:lpstr>TOP 17</vt:lpstr>
      <vt:lpstr>TOP 17.1  Dank an ausscheidende Vorstandsmitglieder/Kassenprüfer</vt:lpstr>
      <vt:lpstr>TOP 18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Jan Uphoff</dc:creator>
  <cp:lastModifiedBy>Silke Bolsinger</cp:lastModifiedBy>
  <cp:revision>30</cp:revision>
  <dcterms:created xsi:type="dcterms:W3CDTF">2025-06-25T08:32:21Z</dcterms:created>
  <dcterms:modified xsi:type="dcterms:W3CDTF">2026-04-21T17:50:20Z</dcterms:modified>
</cp:coreProperties>
</file>